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59" r:id="rId4"/>
    <p:sldId id="283" r:id="rId5"/>
    <p:sldId id="338" r:id="rId6"/>
    <p:sldId id="339" r:id="rId7"/>
    <p:sldId id="340" r:id="rId8"/>
    <p:sldId id="341" r:id="rId9"/>
    <p:sldId id="342" r:id="rId10"/>
    <p:sldId id="343" r:id="rId11"/>
    <p:sldId id="344" r:id="rId12"/>
    <p:sldId id="345" r:id="rId13"/>
    <p:sldId id="346" r:id="rId14"/>
    <p:sldId id="347" r:id="rId15"/>
    <p:sldId id="348" r:id="rId16"/>
    <p:sldId id="349" r:id="rId17"/>
    <p:sldId id="350" r:id="rId18"/>
    <p:sldId id="351" r:id="rId19"/>
    <p:sldId id="352" r:id="rId20"/>
    <p:sldId id="353" r:id="rId21"/>
    <p:sldId id="354" r:id="rId22"/>
    <p:sldId id="355" r:id="rId23"/>
    <p:sldId id="356" r:id="rId24"/>
    <p:sldId id="357" r:id="rId25"/>
    <p:sldId id="358" r:id="rId26"/>
    <p:sldId id="359" r:id="rId27"/>
    <p:sldId id="360" r:id="rId28"/>
    <p:sldId id="361" r:id="rId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9" autoAdjust="0"/>
    <p:restoredTop sz="87347" autoAdjust="0"/>
  </p:normalViewPr>
  <p:slideViewPr>
    <p:cSldViewPr>
      <p:cViewPr varScale="1">
        <p:scale>
          <a:sx n="111" d="100"/>
          <a:sy n="111" d="100"/>
        </p:scale>
        <p:origin x="1824" y="200"/>
      </p:cViewPr>
      <p:guideLst>
        <p:guide orient="horz" pos="2160"/>
        <p:guide pos="2880"/>
      </p:guideLst>
    </p:cSldViewPr>
  </p:slideViewPr>
  <p:notesTextViewPr>
    <p:cViewPr>
      <p:scale>
        <a:sx n="1" d="1"/>
        <a:sy n="1" d="1"/>
      </p:scale>
      <p:origin x="0" y="0"/>
    </p:cViewPr>
  </p:notesTextViewPr>
  <p:sorterViewPr>
    <p:cViewPr>
      <p:scale>
        <a:sx n="100" d="100"/>
        <a:sy n="100" d="100"/>
      </p:scale>
      <p:origin x="0" y="-95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04ED3F-4410-427B-AF4A-EBF51A34BBD3}" type="datetimeFigureOut">
              <a:rPr lang="zh-CN" altLang="en-US" smtClean="0"/>
              <a:t>2025/5/28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BB181E-6943-4FD2-ACC6-EF18B3AA5851}" type="slidenum">
              <a:rPr lang="zh-CN" altLang="en-US" smtClean="0"/>
              <a:t>‹#›</a:t>
            </a:fld>
            <a:endParaRPr lang="zh-CN" altLang="en-US"/>
          </a:p>
        </p:txBody>
      </p:sp>
    </p:spTree>
    <p:extLst>
      <p:ext uri="{BB962C8B-B14F-4D97-AF65-F5344CB8AC3E}">
        <p14:creationId xmlns:p14="http://schemas.microsoft.com/office/powerpoint/2010/main" val="2173747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用高级语言编程的时候，机器屏蔽了程序的细节，即机器级的实现</a:t>
            </a:r>
            <a:endParaRPr lang="en-US" altLang="zh-CN"/>
          </a:p>
          <a:p>
            <a:r>
              <a:rPr lang="zh-CN" altLang="en-US"/>
              <a:t>高级语言提供的抽象级别比较高，大多数时候，在这种抽象级别上工作效率会更高，也更可靠 </a:t>
            </a:r>
            <a:r>
              <a:rPr lang="en-US" altLang="zh-CN"/>
              <a:t>-&gt; </a:t>
            </a:r>
            <a:r>
              <a:rPr lang="zh-CN" altLang="en-US"/>
              <a:t>编译器会帮助检查，例如类型检查</a:t>
            </a:r>
            <a:endParaRPr lang="en-US" altLang="zh-CN"/>
          </a:p>
          <a:p>
            <a:r>
              <a:rPr lang="zh-CN" altLang="en-US"/>
              <a:t>但是汇编代码能让我们理解编译器的优化能力，分析代码中隐含的低效率</a:t>
            </a:r>
            <a:endParaRPr lang="en-US" altLang="zh-CN"/>
          </a:p>
          <a:p>
            <a:endParaRPr lang="en-US" altLang="zh-CN"/>
          </a:p>
          <a:p>
            <a:endParaRPr lang="en-US" altLang="zh-CN"/>
          </a:p>
          <a:p>
            <a:r>
              <a:rPr lang="en-US" altLang="zh-CN"/>
              <a:t>a</a:t>
            </a:r>
            <a:r>
              <a:rPr lang="zh-CN" altLang="en-US"/>
              <a:t>和</a:t>
            </a:r>
            <a:r>
              <a:rPr lang="en-US" altLang="zh-CN"/>
              <a:t>result</a:t>
            </a:r>
            <a:r>
              <a:rPr lang="zh-CN" altLang="en-US"/>
              <a:t>在栈</a:t>
            </a:r>
            <a:endParaRPr lang="en-US" altLang="zh-CN"/>
          </a:p>
          <a:p>
            <a:r>
              <a:rPr lang="zh-CN" altLang="en-US"/>
              <a:t>如何将</a:t>
            </a:r>
            <a:r>
              <a:rPr lang="en-US" altLang="zh-CN"/>
              <a:t>a</a:t>
            </a:r>
            <a:r>
              <a:rPr lang="zh-CN" altLang="en-US"/>
              <a:t>传递给</a:t>
            </a:r>
            <a:r>
              <a:rPr lang="en-US" altLang="zh-CN"/>
              <a:t>square</a:t>
            </a:r>
            <a:r>
              <a:rPr lang="zh-CN" altLang="en-US"/>
              <a:t>函数</a:t>
            </a:r>
            <a:endParaRPr lang="en-US" altLang="zh-CN"/>
          </a:p>
          <a:p>
            <a:r>
              <a:rPr lang="zh-CN" altLang="en-US"/>
              <a:t>控制结构如何实现</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2</a:t>
            </a:fld>
            <a:endParaRPr lang="zh-CN" altLang="en-US"/>
          </a:p>
        </p:txBody>
      </p:sp>
    </p:spTree>
    <p:extLst>
      <p:ext uri="{BB962C8B-B14F-4D97-AF65-F5344CB8AC3E}">
        <p14:creationId xmlns:p14="http://schemas.microsoft.com/office/powerpoint/2010/main" val="547851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12</a:t>
            </a:fld>
            <a:endParaRPr lang="zh-CN" altLang="en-US"/>
          </a:p>
        </p:txBody>
      </p:sp>
    </p:spTree>
    <p:extLst>
      <p:ext uri="{BB962C8B-B14F-4D97-AF65-F5344CB8AC3E}">
        <p14:creationId xmlns:p14="http://schemas.microsoft.com/office/powerpoint/2010/main" val="1604861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13</a:t>
            </a:fld>
            <a:endParaRPr lang="zh-CN" altLang="en-US"/>
          </a:p>
        </p:txBody>
      </p:sp>
    </p:spTree>
    <p:extLst>
      <p:ext uri="{BB962C8B-B14F-4D97-AF65-F5344CB8AC3E}">
        <p14:creationId xmlns:p14="http://schemas.microsoft.com/office/powerpoint/2010/main" val="394359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ARM</a:t>
            </a:r>
            <a:r>
              <a:rPr lang="zh-CN" altLang="en-US" dirty="0"/>
              <a:t>，</a:t>
            </a:r>
            <a:r>
              <a:rPr lang="en-US" altLang="zh-CN" dirty="0"/>
              <a:t>x86</a:t>
            </a:r>
            <a:r>
              <a:rPr lang="zh-CN" altLang="en-US" dirty="0"/>
              <a:t>采用：两步走，计算</a:t>
            </a:r>
            <a:r>
              <a:rPr lang="en-US" altLang="zh-CN" dirty="0"/>
              <a:t>-》</a:t>
            </a:r>
            <a:r>
              <a:rPr lang="zh-CN" altLang="en-US" dirty="0"/>
              <a:t>判断</a:t>
            </a:r>
            <a:br>
              <a:rPr lang="en-US" altLang="zh-CN" dirty="0"/>
            </a:br>
            <a:br>
              <a:rPr lang="en-US" altLang="zh-CN" dirty="0"/>
            </a:br>
            <a:r>
              <a:rPr lang="en-US" altLang="zh-CN" dirty="0"/>
              <a:t>MIPS</a:t>
            </a:r>
            <a:r>
              <a:rPr lang="zh-CN" altLang="en-US" dirty="0"/>
              <a:t>和</a:t>
            </a:r>
            <a:r>
              <a:rPr lang="en-US" altLang="zh-CN" dirty="0"/>
              <a:t>RISC-V</a:t>
            </a:r>
            <a:r>
              <a:rPr lang="zh-CN" altLang="en-US" dirty="0"/>
              <a:t>，一步走，计算</a:t>
            </a:r>
            <a:r>
              <a:rPr lang="en-US" altLang="zh-CN" dirty="0"/>
              <a:t>+</a:t>
            </a:r>
            <a:r>
              <a:rPr lang="zh-CN" altLang="en-US" dirty="0"/>
              <a:t>判断同时</a:t>
            </a:r>
            <a:br>
              <a:rPr lang="en-US" altLang="zh-CN" dirty="0"/>
            </a:br>
            <a:br>
              <a:rPr lang="en-US" altLang="zh-CN" dirty="0"/>
            </a:br>
            <a:r>
              <a:rPr lang="en-US" altLang="zh-CN" dirty="0"/>
              <a:t>MIPS</a:t>
            </a:r>
            <a:r>
              <a:rPr lang="zh-CN" altLang="en-US" dirty="0"/>
              <a:t>和</a:t>
            </a:r>
            <a:r>
              <a:rPr lang="en-US" altLang="zh-CN" dirty="0"/>
              <a:t>RISC-V</a:t>
            </a:r>
            <a:r>
              <a:rPr lang="zh-CN" altLang="en-US" dirty="0"/>
              <a:t>的不同，当出现（大于小于大于等于小于等于的比较时），</a:t>
            </a:r>
            <a:r>
              <a:rPr lang="en-US" altLang="zh-CN" dirty="0"/>
              <a:t>MIPS</a:t>
            </a:r>
            <a:r>
              <a:rPr lang="zh-CN" altLang="en-US" dirty="0"/>
              <a:t>只会和</a:t>
            </a:r>
            <a:r>
              <a:rPr lang="en-US" altLang="zh-CN" dirty="0"/>
              <a:t>0</a:t>
            </a:r>
            <a:r>
              <a:rPr lang="zh-CN" altLang="en-US" dirty="0"/>
              <a:t>比较，好处，方便在流水线较前位置计算分支结果，充分利用延迟槽</a:t>
            </a:r>
            <a:br>
              <a:rPr lang="en-US" altLang="zh-CN" dirty="0"/>
            </a:br>
            <a:br>
              <a:rPr lang="en-US" altLang="zh-CN" dirty="0"/>
            </a:br>
            <a:r>
              <a:rPr lang="zh-CN" altLang="en-US" dirty="0"/>
              <a:t>但是对于任意数比较需要额外使用</a:t>
            </a:r>
            <a:r>
              <a:rPr lang="en-US" altLang="zh-CN" dirty="0" err="1"/>
              <a:t>slt</a:t>
            </a:r>
            <a:r>
              <a:rPr lang="zh-CN" altLang="en-US" dirty="0"/>
              <a:t>等指令提前计算</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7BB181E-6943-4FD2-ACC6-EF18B3AA5851}" type="slidenum">
              <a:rPr lang="zh-CN" altLang="en-US" smtClean="0"/>
              <a:t>14</a:t>
            </a:fld>
            <a:endParaRPr lang="zh-CN" altLang="en-US"/>
          </a:p>
        </p:txBody>
      </p:sp>
    </p:spTree>
    <p:extLst>
      <p:ext uri="{BB962C8B-B14F-4D97-AF65-F5344CB8AC3E}">
        <p14:creationId xmlns:p14="http://schemas.microsoft.com/office/powerpoint/2010/main" val="245503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0 0 -&gt; ZF</a:t>
            </a:r>
            <a:r>
              <a:rPr lang="zh-CN" altLang="en-US"/>
              <a:t>置</a:t>
            </a:r>
            <a:r>
              <a:rPr lang="en-US" altLang="zh-CN"/>
              <a:t>1</a:t>
            </a:r>
          </a:p>
          <a:p>
            <a:r>
              <a:rPr lang="zh-CN" altLang="en-US"/>
              <a:t>负数 </a:t>
            </a:r>
            <a:r>
              <a:rPr lang="en-US" altLang="zh-CN"/>
              <a:t>-&gt; </a:t>
            </a:r>
            <a:r>
              <a:rPr lang="zh-CN" altLang="en-US"/>
              <a:t>不变，</a:t>
            </a:r>
            <a:r>
              <a:rPr lang="en-US" altLang="zh-CN"/>
              <a:t>SF</a:t>
            </a:r>
            <a:r>
              <a:rPr lang="zh-CN" altLang="en-US"/>
              <a:t>置</a:t>
            </a:r>
            <a:r>
              <a:rPr lang="en-US" altLang="zh-CN"/>
              <a:t>1</a:t>
            </a:r>
          </a:p>
          <a:p>
            <a:r>
              <a:rPr lang="zh-CN" altLang="en-US"/>
              <a:t>正数 </a:t>
            </a:r>
            <a:r>
              <a:rPr lang="en-US" altLang="zh-CN"/>
              <a:t>-&gt; SF=0</a:t>
            </a:r>
            <a:r>
              <a:rPr lang="zh-CN" altLang="en-US"/>
              <a:t>且</a:t>
            </a:r>
            <a:r>
              <a:rPr lang="en-US" altLang="zh-CN"/>
              <a:t>ZF=0</a:t>
            </a:r>
          </a:p>
        </p:txBody>
      </p:sp>
      <p:sp>
        <p:nvSpPr>
          <p:cNvPr id="4" name="灯片编号占位符 3"/>
          <p:cNvSpPr>
            <a:spLocks noGrp="1"/>
          </p:cNvSpPr>
          <p:nvPr>
            <p:ph type="sldNum" sz="quarter" idx="5"/>
          </p:nvPr>
        </p:nvSpPr>
        <p:spPr/>
        <p:txBody>
          <a:bodyPr/>
          <a:lstStyle/>
          <a:p>
            <a:fld id="{27BB181E-6943-4FD2-ACC6-EF18B3AA5851}" type="slidenum">
              <a:rPr lang="zh-CN" altLang="en-US" smtClean="0"/>
              <a:t>15</a:t>
            </a:fld>
            <a:endParaRPr lang="zh-CN" altLang="en-US"/>
          </a:p>
        </p:txBody>
      </p:sp>
    </p:spTree>
    <p:extLst>
      <p:ext uri="{BB962C8B-B14F-4D97-AF65-F5344CB8AC3E}">
        <p14:creationId xmlns:p14="http://schemas.microsoft.com/office/powerpoint/2010/main" val="2356610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16</a:t>
            </a:fld>
            <a:endParaRPr lang="zh-CN" altLang="en-US"/>
          </a:p>
        </p:txBody>
      </p:sp>
    </p:spTree>
    <p:extLst>
      <p:ext uri="{BB962C8B-B14F-4D97-AF65-F5344CB8AC3E}">
        <p14:creationId xmlns:p14="http://schemas.microsoft.com/office/powerpoint/2010/main" val="1031368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17</a:t>
            </a:fld>
            <a:endParaRPr lang="zh-CN" altLang="en-US"/>
          </a:p>
        </p:txBody>
      </p:sp>
    </p:spTree>
    <p:extLst>
      <p:ext uri="{BB962C8B-B14F-4D97-AF65-F5344CB8AC3E}">
        <p14:creationId xmlns:p14="http://schemas.microsoft.com/office/powerpoint/2010/main" val="641804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前面的条件控制，分支跳转，简单通用，但是可能低效</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18</a:t>
            </a:fld>
            <a:endParaRPr lang="zh-CN" altLang="en-US"/>
          </a:p>
        </p:txBody>
      </p:sp>
    </p:spTree>
    <p:extLst>
      <p:ext uri="{BB962C8B-B14F-4D97-AF65-F5344CB8AC3E}">
        <p14:creationId xmlns:p14="http://schemas.microsoft.com/office/powerpoint/2010/main" val="483291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原因？分支预测惩罚，条件移动（分支谓词化）不会改变程序的执行流，换言之，不影响（静态层面）下一条指令是否执行</a:t>
            </a:r>
            <a:endParaRPr lang="en-US" altLang="zh-CN" dirty="0"/>
          </a:p>
          <a:p>
            <a:endParaRPr lang="en-US" altLang="zh-CN" dirty="0"/>
          </a:p>
          <a:p>
            <a:r>
              <a:rPr lang="zh-CN" altLang="en-US" dirty="0"/>
              <a:t>所以从汇编中可以看出性能不同的原因</a:t>
            </a:r>
            <a:endParaRPr lang="en-US" altLang="zh-CN" dirty="0"/>
          </a:p>
          <a:p>
            <a:endParaRPr lang="en-US" altLang="zh-CN" dirty="0"/>
          </a:p>
          <a:p>
            <a:r>
              <a:rPr lang="zh-CN" altLang="en-US" dirty="0"/>
              <a:t>控制中还涉及循环、</a:t>
            </a:r>
            <a:r>
              <a:rPr lang="en-US" altLang="zh-CN" dirty="0"/>
              <a:t>switch</a:t>
            </a:r>
            <a:r>
              <a:rPr lang="zh-CN" altLang="en-US" dirty="0"/>
              <a:t>等内容</a:t>
            </a:r>
            <a:endParaRPr lang="en-US" altLang="zh-CN" dirty="0"/>
          </a:p>
        </p:txBody>
      </p:sp>
      <p:sp>
        <p:nvSpPr>
          <p:cNvPr id="4" name="灯片编号占位符 3"/>
          <p:cNvSpPr>
            <a:spLocks noGrp="1"/>
          </p:cNvSpPr>
          <p:nvPr>
            <p:ph type="sldNum" sz="quarter" idx="5"/>
          </p:nvPr>
        </p:nvSpPr>
        <p:spPr/>
        <p:txBody>
          <a:bodyPr/>
          <a:lstStyle/>
          <a:p>
            <a:fld id="{27BB181E-6943-4FD2-ACC6-EF18B3AA5851}" type="slidenum">
              <a:rPr lang="zh-CN" altLang="en-US" smtClean="0"/>
              <a:t>19</a:t>
            </a:fld>
            <a:endParaRPr lang="zh-CN" altLang="en-US"/>
          </a:p>
        </p:txBody>
      </p:sp>
    </p:spTree>
    <p:extLst>
      <p:ext uri="{BB962C8B-B14F-4D97-AF65-F5344CB8AC3E}">
        <p14:creationId xmlns:p14="http://schemas.microsoft.com/office/powerpoint/2010/main" val="1495914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软件中重要的抽象：隐藏某个行为的具体实现，提供清晰的接口定义</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20</a:t>
            </a:fld>
            <a:endParaRPr lang="zh-CN" altLang="en-US"/>
          </a:p>
        </p:txBody>
      </p:sp>
    </p:spTree>
    <p:extLst>
      <p:ext uri="{BB962C8B-B14F-4D97-AF65-F5344CB8AC3E}">
        <p14:creationId xmlns:p14="http://schemas.microsoft.com/office/powerpoint/2010/main" val="40870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过程在栈上的空间称为栈帧</a:t>
            </a:r>
            <a:endParaRPr lang="en-US" altLang="zh-CN"/>
          </a:p>
          <a:p>
            <a:endParaRPr lang="en-US" altLang="zh-CN"/>
          </a:p>
          <a:p>
            <a:r>
              <a:rPr lang="en-US" altLang="zh-CN"/>
              <a:t>P</a:t>
            </a:r>
            <a:r>
              <a:rPr lang="zh-CN" altLang="en-US"/>
              <a:t>在调用</a:t>
            </a:r>
            <a:r>
              <a:rPr lang="en-US" altLang="zh-CN"/>
              <a:t>Q</a:t>
            </a:r>
            <a:r>
              <a:rPr lang="zh-CN" altLang="en-US"/>
              <a:t>时，把返回地址压入栈中 </a:t>
            </a:r>
            <a:r>
              <a:rPr lang="en-US" altLang="zh-CN"/>
              <a:t>-&gt; </a:t>
            </a:r>
            <a:r>
              <a:rPr lang="zh-CN" altLang="en-US"/>
              <a:t>不会被破坏，且比堆高效</a:t>
            </a:r>
            <a:endParaRPr lang="en-US" altLang="zh-CN"/>
          </a:p>
          <a:p>
            <a:endParaRPr lang="en-US" altLang="zh-CN"/>
          </a:p>
          <a:p>
            <a:r>
              <a:rPr lang="zh-CN" altLang="en-US"/>
              <a:t>通过寄存器，过程</a:t>
            </a:r>
            <a:r>
              <a:rPr lang="en-US" altLang="zh-CN"/>
              <a:t>P</a:t>
            </a:r>
            <a:r>
              <a:rPr lang="zh-CN" altLang="en-US"/>
              <a:t>最多传递</a:t>
            </a:r>
            <a:r>
              <a:rPr lang="en-US" altLang="zh-CN"/>
              <a:t>6</a:t>
            </a:r>
            <a:r>
              <a:rPr lang="zh-CN" altLang="en-US"/>
              <a:t>个整数值。多余的参数需要通过栈传递，</a:t>
            </a:r>
            <a:r>
              <a:rPr lang="en-US" altLang="zh-CN"/>
              <a:t>P</a:t>
            </a:r>
            <a:r>
              <a:rPr lang="zh-CN" altLang="en-US"/>
              <a:t>在调用</a:t>
            </a:r>
            <a:r>
              <a:rPr lang="en-US" altLang="zh-CN"/>
              <a:t>Q</a:t>
            </a:r>
            <a:r>
              <a:rPr lang="zh-CN" altLang="en-US"/>
              <a:t>之前在自己的栈帧中存储。</a:t>
            </a:r>
            <a:endParaRPr lang="en-US" altLang="zh-CN"/>
          </a:p>
          <a:p>
            <a:r>
              <a:rPr lang="zh-CN" altLang="en-US"/>
              <a:t>并非所有的函数都需要栈帧，例如不再做函数调用，且局部变量只存在于寄存器中</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21</a:t>
            </a:fld>
            <a:endParaRPr lang="zh-CN" altLang="en-US"/>
          </a:p>
        </p:txBody>
      </p:sp>
    </p:spTree>
    <p:extLst>
      <p:ext uri="{BB962C8B-B14F-4D97-AF65-F5344CB8AC3E}">
        <p14:creationId xmlns:p14="http://schemas.microsoft.com/office/powerpoint/2010/main" val="3510877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可以发现，指令长度不同 </a:t>
            </a:r>
            <a:r>
              <a:rPr lang="en-US" altLang="zh-CN"/>
              <a:t>-&gt; </a:t>
            </a:r>
            <a:r>
              <a:rPr lang="zh-CN" altLang="en-US"/>
              <a:t>需要的操作数或者间接寻址的位域不同，为常用指令如堆栈指令增加了短编码指令字，而不是用</a:t>
            </a:r>
            <a:r>
              <a:rPr lang="en-US" altLang="zh-CN"/>
              <a:t>mov+dec</a:t>
            </a:r>
            <a:r>
              <a:rPr lang="zh-CN" altLang="en-US"/>
              <a:t>组合</a:t>
            </a:r>
            <a:endParaRPr lang="en-US" altLang="zh-CN"/>
          </a:p>
          <a:p>
            <a:r>
              <a:rPr lang="en-US" altLang="zh-CN"/>
              <a:t>2.</a:t>
            </a:r>
            <a:r>
              <a:rPr lang="zh-CN" altLang="en-US"/>
              <a:t>可以从某个位置开始，识别指令 </a:t>
            </a:r>
            <a:r>
              <a:rPr lang="en-US" altLang="zh-CN"/>
              <a:t>-&gt; </a:t>
            </a:r>
            <a:r>
              <a:rPr lang="zh-CN" altLang="en-US"/>
              <a:t>例如</a:t>
            </a:r>
            <a:r>
              <a:rPr lang="en-US" altLang="zh-CN"/>
              <a:t>push</a:t>
            </a:r>
            <a:r>
              <a:rPr lang="zh-CN" altLang="en-US"/>
              <a:t> </a:t>
            </a:r>
            <a:r>
              <a:rPr lang="en-US" altLang="zh-CN"/>
              <a:t>%rbx</a:t>
            </a:r>
            <a:r>
              <a:rPr lang="zh-CN" altLang="en-US"/>
              <a:t>以</a:t>
            </a:r>
            <a:r>
              <a:rPr lang="en-US" altLang="zh-CN"/>
              <a:t>53H</a:t>
            </a:r>
            <a:r>
              <a:rPr lang="zh-CN" altLang="en-US"/>
              <a:t>起始 </a:t>
            </a:r>
            <a:r>
              <a:rPr lang="en-US" altLang="zh-CN"/>
              <a:t>-&gt;</a:t>
            </a:r>
            <a:r>
              <a:rPr lang="zh-CN" altLang="en-US"/>
              <a:t> 对应之前指令系统中的</a:t>
            </a:r>
            <a:r>
              <a:rPr lang="en-US" altLang="zh-CN"/>
              <a:t>OP</a:t>
            </a:r>
          </a:p>
        </p:txBody>
      </p:sp>
      <p:sp>
        <p:nvSpPr>
          <p:cNvPr id="4" name="灯片编号占位符 3"/>
          <p:cNvSpPr>
            <a:spLocks noGrp="1"/>
          </p:cNvSpPr>
          <p:nvPr>
            <p:ph type="sldNum" sz="quarter" idx="5"/>
          </p:nvPr>
        </p:nvSpPr>
        <p:spPr/>
        <p:txBody>
          <a:bodyPr/>
          <a:lstStyle/>
          <a:p>
            <a:fld id="{27BB181E-6943-4FD2-ACC6-EF18B3AA5851}" type="slidenum">
              <a:rPr lang="zh-CN" altLang="en-US" smtClean="0"/>
              <a:t>4</a:t>
            </a:fld>
            <a:endParaRPr lang="zh-CN" altLang="en-US"/>
          </a:p>
        </p:txBody>
      </p:sp>
    </p:spTree>
    <p:extLst>
      <p:ext uri="{BB962C8B-B14F-4D97-AF65-F5344CB8AC3E}">
        <p14:creationId xmlns:p14="http://schemas.microsoft.com/office/powerpoint/2010/main" val="1398685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Call</a:t>
            </a:r>
            <a:r>
              <a:rPr lang="zh-CN" altLang="en-US"/>
              <a:t>作压栈并跳转，</a:t>
            </a:r>
            <a:r>
              <a:rPr lang="en-US" altLang="zh-CN"/>
              <a:t>Pop</a:t>
            </a:r>
            <a:r>
              <a:rPr lang="zh-CN" altLang="en-US"/>
              <a:t>弹栈并跳转</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22</a:t>
            </a:fld>
            <a:endParaRPr lang="zh-CN" altLang="en-US"/>
          </a:p>
        </p:txBody>
      </p:sp>
    </p:spTree>
    <p:extLst>
      <p:ext uri="{BB962C8B-B14F-4D97-AF65-F5344CB8AC3E}">
        <p14:creationId xmlns:p14="http://schemas.microsoft.com/office/powerpoint/2010/main" val="3353782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23</a:t>
            </a:fld>
            <a:endParaRPr lang="zh-CN" altLang="en-US"/>
          </a:p>
        </p:txBody>
      </p:sp>
    </p:spTree>
    <p:extLst>
      <p:ext uri="{BB962C8B-B14F-4D97-AF65-F5344CB8AC3E}">
        <p14:creationId xmlns:p14="http://schemas.microsoft.com/office/powerpoint/2010/main" val="585354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24</a:t>
            </a:fld>
            <a:endParaRPr lang="zh-CN" altLang="en-US"/>
          </a:p>
        </p:txBody>
      </p:sp>
    </p:spTree>
    <p:extLst>
      <p:ext uri="{BB962C8B-B14F-4D97-AF65-F5344CB8AC3E}">
        <p14:creationId xmlns:p14="http://schemas.microsoft.com/office/powerpoint/2010/main" val="165192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可以看到</a:t>
            </a:r>
            <a:r>
              <a:rPr lang="en-US" altLang="zh-CN"/>
              <a:t>x1-x4</a:t>
            </a:r>
            <a:r>
              <a:rPr lang="zh-CN" altLang="en-US"/>
              <a:t>四个局部变量都在栈上分配了空间</a:t>
            </a:r>
            <a:endParaRPr lang="en-US" altLang="zh-CN"/>
          </a:p>
          <a:p>
            <a:r>
              <a:rPr lang="zh-CN" altLang="en-US"/>
              <a:t>最后两个参数通过栈传递</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25</a:t>
            </a:fld>
            <a:endParaRPr lang="zh-CN" altLang="en-US"/>
          </a:p>
        </p:txBody>
      </p:sp>
    </p:spTree>
    <p:extLst>
      <p:ext uri="{BB962C8B-B14F-4D97-AF65-F5344CB8AC3E}">
        <p14:creationId xmlns:p14="http://schemas.microsoft.com/office/powerpoint/2010/main" val="140592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可以看到</a:t>
            </a:r>
            <a:r>
              <a:rPr lang="en-US" altLang="zh-CN"/>
              <a:t>x1-x4</a:t>
            </a:r>
            <a:r>
              <a:rPr lang="zh-CN" altLang="en-US"/>
              <a:t>四个局部变量都在栈上分配了空间</a:t>
            </a:r>
            <a:endParaRPr lang="en-US" altLang="zh-CN"/>
          </a:p>
          <a:p>
            <a:r>
              <a:rPr lang="zh-CN" altLang="en-US"/>
              <a:t>最后两个参数通过栈传递</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26</a:t>
            </a:fld>
            <a:endParaRPr lang="zh-CN" altLang="en-US"/>
          </a:p>
        </p:txBody>
      </p:sp>
    </p:spTree>
    <p:extLst>
      <p:ext uri="{BB962C8B-B14F-4D97-AF65-F5344CB8AC3E}">
        <p14:creationId xmlns:p14="http://schemas.microsoft.com/office/powerpoint/2010/main" val="1291162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27</a:t>
            </a:fld>
            <a:endParaRPr lang="zh-CN" altLang="en-US"/>
          </a:p>
        </p:txBody>
      </p:sp>
    </p:spTree>
    <p:extLst>
      <p:ext uri="{BB962C8B-B14F-4D97-AF65-F5344CB8AC3E}">
        <p14:creationId xmlns:p14="http://schemas.microsoft.com/office/powerpoint/2010/main" val="818786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应该如何做呢？</a:t>
            </a:r>
            <a:endParaRPr lang="en-US" altLang="zh-CN"/>
          </a:p>
          <a:p>
            <a:endParaRPr lang="en-US" altLang="zh-CN"/>
          </a:p>
          <a:p>
            <a:r>
              <a:rPr lang="zh-CN" altLang="en-US"/>
              <a:t>保存</a:t>
            </a:r>
            <a:r>
              <a:rPr lang="en-US" altLang="zh-CN"/>
              <a:t>x</a:t>
            </a:r>
            <a:r>
              <a:rPr lang="zh-CN" altLang="en-US"/>
              <a:t>的值和</a:t>
            </a:r>
            <a:r>
              <a:rPr lang="en-US" altLang="zh-CN"/>
              <a:t>u</a:t>
            </a:r>
            <a:r>
              <a:rPr lang="zh-CN" altLang="en-US"/>
              <a:t>的值，因为后续还要使用</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28</a:t>
            </a:fld>
            <a:endParaRPr lang="zh-CN" altLang="en-US"/>
          </a:p>
        </p:txBody>
      </p:sp>
    </p:spTree>
    <p:extLst>
      <p:ext uri="{BB962C8B-B14F-4D97-AF65-F5344CB8AC3E}">
        <p14:creationId xmlns:p14="http://schemas.microsoft.com/office/powerpoint/2010/main" val="2552519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这里对吗</a:t>
            </a:r>
            <a:endParaRPr lang="en-US" altLang="zh-CN"/>
          </a:p>
          <a:p>
            <a:r>
              <a:rPr lang="en-US" altLang="zh-CN"/>
              <a:t>x86-64</a:t>
            </a:r>
            <a:r>
              <a:rPr lang="zh-CN" altLang="en-US"/>
              <a:t>的</a:t>
            </a:r>
            <a:r>
              <a:rPr lang="en-US" altLang="zh-CN"/>
              <a:t>word</a:t>
            </a:r>
            <a:r>
              <a:rPr lang="zh-CN" altLang="en-US"/>
              <a:t>应该是</a:t>
            </a:r>
            <a:r>
              <a:rPr lang="en-US" altLang="zh-CN"/>
              <a:t>64</a:t>
            </a:r>
            <a:r>
              <a:rPr lang="zh-CN" altLang="en-US"/>
              <a:t>位？ 但是在汇编语境下为</a:t>
            </a:r>
            <a:r>
              <a:rPr lang="en-US" altLang="zh-CN"/>
              <a:t>16</a:t>
            </a:r>
            <a:r>
              <a:rPr lang="zh-CN" altLang="en-US"/>
              <a:t>位？</a:t>
            </a:r>
            <a:endParaRPr lang="en-US" altLang="zh-CN"/>
          </a:p>
          <a:p>
            <a:endParaRPr lang="en-US" altLang="zh-CN"/>
          </a:p>
          <a:p>
            <a:r>
              <a:rPr lang="zh-CN" altLang="en-US"/>
              <a:t>后面的访问信息主要介绍寄存器及访存相关</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5</a:t>
            </a:fld>
            <a:endParaRPr lang="zh-CN" altLang="en-US"/>
          </a:p>
        </p:txBody>
      </p:sp>
    </p:spTree>
    <p:extLst>
      <p:ext uri="{BB962C8B-B14F-4D97-AF65-F5344CB8AC3E}">
        <p14:creationId xmlns:p14="http://schemas.microsoft.com/office/powerpoint/2010/main" val="229325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8086 8</a:t>
            </a:r>
            <a:r>
              <a:rPr lang="zh-CN" altLang="en-US" dirty="0"/>
              <a:t>个</a:t>
            </a:r>
            <a:r>
              <a:rPr lang="en-US" altLang="zh-CN" dirty="0"/>
              <a:t>16</a:t>
            </a:r>
            <a:r>
              <a:rPr lang="zh-CN" altLang="en-US" dirty="0"/>
              <a:t>位寄存器 </a:t>
            </a:r>
            <a:r>
              <a:rPr lang="en-US" altLang="zh-CN" dirty="0"/>
              <a:t>-&gt; </a:t>
            </a:r>
            <a:r>
              <a:rPr lang="zh-CN" altLang="en-US" dirty="0"/>
              <a:t>每个寄存器都有特殊用途</a:t>
            </a:r>
            <a:endParaRPr lang="en-US" altLang="zh-CN" dirty="0"/>
          </a:p>
          <a:p>
            <a:r>
              <a:rPr lang="en-US" altLang="zh-CN" dirty="0"/>
              <a:t>AX(Accumulator), BX(Base</a:t>
            </a:r>
            <a:r>
              <a:rPr lang="zh-CN" altLang="en-US" dirty="0"/>
              <a:t>基址寄存器</a:t>
            </a:r>
            <a:r>
              <a:rPr lang="en-US" altLang="zh-CN" dirty="0"/>
              <a:t>), CX(Count</a:t>
            </a:r>
            <a:r>
              <a:rPr lang="zh-CN" altLang="en-US" dirty="0"/>
              <a:t>计数器</a:t>
            </a:r>
            <a:r>
              <a:rPr lang="en-US" altLang="zh-CN" dirty="0"/>
              <a:t>)</a:t>
            </a:r>
          </a:p>
          <a:p>
            <a:endParaRPr lang="en-US" altLang="zh-CN" dirty="0"/>
          </a:p>
          <a:p>
            <a:r>
              <a:rPr lang="zh-CN" altLang="en-US" dirty="0"/>
              <a:t>到</a:t>
            </a:r>
            <a:r>
              <a:rPr lang="en-US" altLang="zh-CN" dirty="0"/>
              <a:t>IA32</a:t>
            </a:r>
            <a:r>
              <a:rPr lang="zh-CN" altLang="en-US" dirty="0"/>
              <a:t>时，寄存器扩展到</a:t>
            </a:r>
            <a:r>
              <a:rPr lang="en-US" altLang="zh-CN" dirty="0"/>
              <a:t>32</a:t>
            </a:r>
            <a:r>
              <a:rPr lang="zh-CN" altLang="en-US" dirty="0"/>
              <a:t>位</a:t>
            </a:r>
            <a:endParaRPr lang="en-US" altLang="zh-CN" dirty="0"/>
          </a:p>
          <a:p>
            <a:endParaRPr lang="en-US" altLang="zh-CN" dirty="0"/>
          </a:p>
          <a:p>
            <a:r>
              <a:rPr lang="zh-CN" altLang="en-US" dirty="0"/>
              <a:t>到</a:t>
            </a:r>
            <a:r>
              <a:rPr lang="en-US" altLang="zh-CN" dirty="0"/>
              <a:t>x86-64</a:t>
            </a:r>
            <a:r>
              <a:rPr lang="zh-CN" altLang="en-US" dirty="0"/>
              <a:t>，寄存器扩展到</a:t>
            </a:r>
            <a:r>
              <a:rPr lang="en-US" altLang="zh-CN" dirty="0"/>
              <a:t>64</a:t>
            </a:r>
            <a:r>
              <a:rPr lang="zh-CN" altLang="en-US" dirty="0"/>
              <a:t>位，还增加了</a:t>
            </a:r>
            <a:r>
              <a:rPr lang="en-US" altLang="zh-CN" dirty="0"/>
              <a:t>8</a:t>
            </a:r>
            <a:r>
              <a:rPr lang="zh-CN" altLang="en-US" dirty="0"/>
              <a:t>个新的寄存器</a:t>
            </a:r>
            <a:endParaRPr lang="en-US" altLang="zh-CN" dirty="0"/>
          </a:p>
          <a:p>
            <a:endParaRPr lang="en-US" altLang="zh-CN" dirty="0"/>
          </a:p>
          <a:p>
            <a:r>
              <a:rPr lang="zh-CN" altLang="en-US" dirty="0"/>
              <a:t>当这些指令以寄存器作为目标时，对于生成小于</a:t>
            </a:r>
            <a:r>
              <a:rPr lang="en-US" altLang="zh-CN" dirty="0"/>
              <a:t>8</a:t>
            </a:r>
            <a:r>
              <a:rPr lang="zh-CN" altLang="en-US" dirty="0"/>
              <a:t>字节结果的指令，寄存器中剩下 的字节会怎么样，对此有两条规则：生成</a:t>
            </a:r>
            <a:r>
              <a:rPr lang="en-US" altLang="zh-CN" dirty="0"/>
              <a:t>1</a:t>
            </a:r>
            <a:r>
              <a:rPr lang="zh-CN" altLang="en-US" dirty="0"/>
              <a:t>字节和</a:t>
            </a:r>
            <a:r>
              <a:rPr lang="en-US" altLang="zh-CN" dirty="0"/>
              <a:t>2</a:t>
            </a:r>
            <a:r>
              <a:rPr lang="zh-CN" altLang="en-US" dirty="0"/>
              <a:t>字节的指令会保持剩下的字节不变；生成</a:t>
            </a:r>
            <a:r>
              <a:rPr lang="en-US" altLang="zh-CN" dirty="0"/>
              <a:t>4</a:t>
            </a:r>
            <a:r>
              <a:rPr lang="zh-CN" altLang="en-US" dirty="0"/>
              <a:t>字节数字的指令会把高位</a:t>
            </a:r>
            <a:r>
              <a:rPr lang="en-US" altLang="zh-CN" dirty="0"/>
              <a:t>4</a:t>
            </a:r>
            <a:r>
              <a:rPr lang="zh-CN" altLang="en-US" dirty="0"/>
              <a:t>个字节置为 </a:t>
            </a:r>
            <a:r>
              <a:rPr lang="en-US" altLang="zh-CN" dirty="0"/>
              <a:t>0</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27BB181E-6943-4FD2-ACC6-EF18B3AA5851}" type="slidenum">
              <a:rPr lang="zh-CN" altLang="en-US" smtClean="0"/>
              <a:t>6</a:t>
            </a:fld>
            <a:endParaRPr lang="zh-CN" altLang="en-US"/>
          </a:p>
        </p:txBody>
      </p:sp>
    </p:spTree>
    <p:extLst>
      <p:ext uri="{BB962C8B-B14F-4D97-AF65-F5344CB8AC3E}">
        <p14:creationId xmlns:p14="http://schemas.microsoft.com/office/powerpoint/2010/main" val="6212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7</a:t>
            </a:fld>
            <a:endParaRPr lang="zh-CN" altLang="en-US"/>
          </a:p>
        </p:txBody>
      </p:sp>
    </p:spTree>
    <p:extLst>
      <p:ext uri="{BB962C8B-B14F-4D97-AF65-F5344CB8AC3E}">
        <p14:creationId xmlns:p14="http://schemas.microsoft.com/office/powerpoint/2010/main" val="3685875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最频繁使用的指令</a:t>
            </a:r>
            <a:endParaRPr lang="en-US" altLang="zh-CN"/>
          </a:p>
          <a:p>
            <a:endParaRPr lang="en-US" altLang="zh-CN"/>
          </a:p>
          <a:p>
            <a:r>
              <a:rPr lang="en-US" altLang="zh-CN"/>
              <a:t>x86-64</a:t>
            </a:r>
            <a:r>
              <a:rPr lang="zh-CN" altLang="en-US"/>
              <a:t>中对传送指令的限制是，两个操作数不能同时指向内存</a:t>
            </a:r>
            <a:endParaRPr lang="en-US" altLang="zh-CN"/>
          </a:p>
          <a:p>
            <a:endParaRPr lang="en-US" altLang="zh-CN"/>
          </a:p>
          <a:p>
            <a:r>
              <a:rPr lang="en-US" altLang="zh-CN"/>
              <a:t>movq</a:t>
            </a:r>
            <a:r>
              <a:rPr lang="zh-CN" altLang="en-US"/>
              <a:t>只能以表示为</a:t>
            </a:r>
            <a:r>
              <a:rPr lang="en-US" altLang="zh-CN"/>
              <a:t>32</a:t>
            </a:r>
            <a:r>
              <a:rPr lang="zh-CN" altLang="en-US"/>
              <a:t>位补码数字的立即数作为源操作数，然后扩展到</a:t>
            </a:r>
            <a:r>
              <a:rPr lang="en-US" altLang="zh-CN"/>
              <a:t>64</a:t>
            </a:r>
            <a:r>
              <a:rPr lang="zh-CN" altLang="en-US"/>
              <a:t>位，</a:t>
            </a:r>
            <a:r>
              <a:rPr lang="en-US" altLang="zh-CN"/>
              <a:t>movabsq</a:t>
            </a:r>
            <a:r>
              <a:rPr lang="zh-CN" altLang="en-US"/>
              <a:t>能够以任意</a:t>
            </a:r>
            <a:r>
              <a:rPr lang="en-US" altLang="zh-CN"/>
              <a:t>64</a:t>
            </a:r>
            <a:r>
              <a:rPr lang="zh-CN" altLang="en-US"/>
              <a:t>位立即数作为源操作数，且只能以寄存器作为目的</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8</a:t>
            </a:fld>
            <a:endParaRPr lang="zh-CN" altLang="en-US"/>
          </a:p>
        </p:txBody>
      </p:sp>
    </p:spTree>
    <p:extLst>
      <p:ext uri="{BB962C8B-B14F-4D97-AF65-F5344CB8AC3E}">
        <p14:creationId xmlns:p14="http://schemas.microsoft.com/office/powerpoint/2010/main" val="2946123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零扩展，所以源小于目标</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9</a:t>
            </a:fld>
            <a:endParaRPr lang="zh-CN" altLang="en-US"/>
          </a:p>
        </p:txBody>
      </p:sp>
    </p:spTree>
    <p:extLst>
      <p:ext uri="{BB962C8B-B14F-4D97-AF65-F5344CB8AC3E}">
        <p14:creationId xmlns:p14="http://schemas.microsoft.com/office/powerpoint/2010/main" val="32889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rax</a:t>
            </a:r>
            <a:r>
              <a:rPr lang="zh-CN" altLang="en-US"/>
              <a:t>作为返回值</a:t>
            </a:r>
            <a:endParaRPr lang="en-US" altLang="zh-CN"/>
          </a:p>
          <a:p>
            <a:endParaRPr lang="en-US" altLang="zh-CN"/>
          </a:p>
          <a:p>
            <a:r>
              <a:rPr lang="en-US" altLang="zh-CN"/>
              <a:t>1.C</a:t>
            </a:r>
            <a:r>
              <a:rPr lang="zh-CN" altLang="en-US"/>
              <a:t>语言中的指针就是地址</a:t>
            </a:r>
            <a:endParaRPr lang="en-US" altLang="zh-CN"/>
          </a:p>
          <a:p>
            <a:r>
              <a:rPr lang="en-US" altLang="zh-CN"/>
              <a:t>2.</a:t>
            </a:r>
            <a:r>
              <a:rPr lang="zh-CN" altLang="en-US"/>
              <a:t>像</a:t>
            </a:r>
            <a:r>
              <a:rPr lang="en-US" altLang="zh-CN"/>
              <a:t>x</a:t>
            </a:r>
            <a:r>
              <a:rPr lang="zh-CN" altLang="en-US"/>
              <a:t>这样的局部变量保存在寄存器中，而不是内存中，访问速度更快</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10</a:t>
            </a:fld>
            <a:endParaRPr lang="zh-CN" altLang="en-US"/>
          </a:p>
        </p:txBody>
      </p:sp>
    </p:spTree>
    <p:extLst>
      <p:ext uri="{BB962C8B-B14F-4D97-AF65-F5344CB8AC3E}">
        <p14:creationId xmlns:p14="http://schemas.microsoft.com/office/powerpoint/2010/main" val="4069018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Linux</a:t>
            </a:r>
            <a:r>
              <a:rPr lang="zh-CN" altLang="en-US"/>
              <a:t>下的内存模型</a:t>
            </a:r>
            <a:endParaRPr lang="en-US" altLang="zh-CN"/>
          </a:p>
          <a:p>
            <a:endParaRPr lang="en-US" altLang="zh-CN"/>
          </a:p>
          <a:p>
            <a:r>
              <a:rPr lang="zh-CN" altLang="en-US"/>
              <a:t>后进先出的结构</a:t>
            </a:r>
            <a:endParaRPr lang="en-US" altLang="zh-CN"/>
          </a:p>
          <a:p>
            <a:endParaRPr lang="en-US" altLang="zh-CN"/>
          </a:p>
          <a:p>
            <a:r>
              <a:rPr lang="en-US" altLang="zh-CN"/>
              <a:t>PUSH</a:t>
            </a:r>
            <a:r>
              <a:rPr lang="zh-CN" altLang="en-US"/>
              <a:t>操作频繁，使用短编码 </a:t>
            </a:r>
            <a:r>
              <a:rPr lang="en-US" altLang="zh-CN"/>
              <a:t>-&gt; </a:t>
            </a:r>
            <a:r>
              <a:rPr lang="zh-CN" altLang="en-US"/>
              <a:t>减少程序体积，提高缓存效率，加快译码速度</a:t>
            </a:r>
            <a:endParaRPr lang="en-US" altLang="zh-CN"/>
          </a:p>
        </p:txBody>
      </p:sp>
      <p:sp>
        <p:nvSpPr>
          <p:cNvPr id="4" name="灯片编号占位符 3"/>
          <p:cNvSpPr>
            <a:spLocks noGrp="1"/>
          </p:cNvSpPr>
          <p:nvPr>
            <p:ph type="sldNum" sz="quarter" idx="5"/>
          </p:nvPr>
        </p:nvSpPr>
        <p:spPr/>
        <p:txBody>
          <a:bodyPr/>
          <a:lstStyle/>
          <a:p>
            <a:fld id="{27BB181E-6943-4FD2-ACC6-EF18B3AA5851}" type="slidenum">
              <a:rPr lang="zh-CN" altLang="en-US" smtClean="0"/>
              <a:t>11</a:t>
            </a:fld>
            <a:endParaRPr lang="zh-CN" altLang="en-US"/>
          </a:p>
        </p:txBody>
      </p:sp>
    </p:spTree>
    <p:extLst>
      <p:ext uri="{BB962C8B-B14F-4D97-AF65-F5344CB8AC3E}">
        <p14:creationId xmlns:p14="http://schemas.microsoft.com/office/powerpoint/2010/main" val="3000988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normAutofit/>
          </a:bodyPr>
          <a:lstStyle>
            <a:lvl1pPr algn="ctr">
              <a:defRPr sz="2700" baseline="0">
                <a:latin typeface="Arial Unicode MS" pitchFamily="34" charset="-122"/>
                <a:ea typeface="微软雅黑" pitchFamily="34" charset="-122"/>
              </a:defRPr>
            </a:lvl1pPr>
          </a:lstStyle>
          <a:p>
            <a:r>
              <a:rPr lang="en-US" altLang="zh-CN"/>
              <a:t>Click to edit Master title style</a:t>
            </a:r>
            <a:endParaRPr lang="zh-CN" altLang="en-US" dirty="0"/>
          </a:p>
        </p:txBody>
      </p:sp>
      <p:sp>
        <p:nvSpPr>
          <p:cNvPr id="3" name="副标题 2"/>
          <p:cNvSpPr>
            <a:spLocks noGrp="1"/>
          </p:cNvSpPr>
          <p:nvPr>
            <p:ph type="subTitle" idx="1"/>
          </p:nvPr>
        </p:nvSpPr>
        <p:spPr>
          <a:xfrm>
            <a:off x="1371600" y="3886201"/>
            <a:ext cx="6400800" cy="2789365"/>
          </a:xfrm>
        </p:spPr>
        <p:txBody>
          <a:bodyPr>
            <a:normAutofit/>
          </a:bodyPr>
          <a:lstStyle>
            <a:lvl1pPr marL="0" indent="0" algn="ctr">
              <a:buNone/>
              <a:defRPr sz="1800" baseline="0">
                <a:solidFill>
                  <a:schemeClr val="tx1"/>
                </a:solidFill>
                <a:latin typeface="Arial Unicode MS" pitchFamily="34" charset="-122"/>
                <a:ea typeface="微软雅黑" pitchFamily="34"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a:t>Click to edit Master subtitle style</a:t>
            </a:r>
            <a:endParaRPr lang="zh-CN" altLang="en-US" dirty="0"/>
          </a:p>
        </p:txBody>
      </p:sp>
      <p:sp>
        <p:nvSpPr>
          <p:cNvPr id="4" name="日期占位符 3"/>
          <p:cNvSpPr>
            <a:spLocks noGrp="1"/>
          </p:cNvSpPr>
          <p:nvPr>
            <p:ph type="dt" sz="half" idx="10"/>
          </p:nvPr>
        </p:nvSpPr>
        <p:spPr/>
        <p:txBody>
          <a:bodyPr/>
          <a:lstStyle>
            <a:lvl1pPr>
              <a:defRPr>
                <a:latin typeface="微软雅黑" pitchFamily="34" charset="-122"/>
                <a:ea typeface="微软雅黑" pitchFamily="34" charset="-122"/>
              </a:defRPr>
            </a:lvl1pPr>
          </a:lstStyle>
          <a:p>
            <a:fld id="{2F24DE9D-35DC-4190-8D98-144A4200123C}" type="datetime1">
              <a:rPr lang="zh-CN" altLang="en-US" smtClean="0"/>
              <a:t>2025/5/28</a:t>
            </a:fld>
            <a:endParaRPr lang="zh-CN" altLang="en-US" dirty="0"/>
          </a:p>
        </p:txBody>
      </p:sp>
      <p:sp>
        <p:nvSpPr>
          <p:cNvPr id="5" name="页脚占位符 4"/>
          <p:cNvSpPr>
            <a:spLocks noGrp="1"/>
          </p:cNvSpPr>
          <p:nvPr>
            <p:ph type="ftr" sz="quarter" idx="11"/>
          </p:nvPr>
        </p:nvSpPr>
        <p:spPr/>
        <p:txBody>
          <a:bodyPr/>
          <a:lstStyle>
            <a:lvl1pPr>
              <a:defRPr>
                <a:latin typeface="微软雅黑" pitchFamily="34" charset="-122"/>
                <a:ea typeface="微软雅黑"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pitchFamily="34" charset="-122"/>
                <a:ea typeface="微软雅黑" pitchFamily="34" charset="-122"/>
              </a:defRPr>
            </a:lvl1pPr>
          </a:lstStyle>
          <a:p>
            <a:fld id="{1B6D8AF4-69DA-4472-93C0-276EAC739277}" type="slidenum">
              <a:rPr lang="zh-CN" altLang="en-US" smtClean="0"/>
              <a:pPr/>
              <a:t>‹#›</a:t>
            </a:fld>
            <a:endParaRPr lang="zh-CN" altLang="en-US"/>
          </a:p>
        </p:txBody>
      </p:sp>
      <p:cxnSp>
        <p:nvCxnSpPr>
          <p:cNvPr id="8" name="直接连接符 7"/>
          <p:cNvCxnSpPr/>
          <p:nvPr/>
        </p:nvCxnSpPr>
        <p:spPr>
          <a:xfrm>
            <a:off x="132214" y="3645024"/>
            <a:ext cx="8856984" cy="0"/>
          </a:xfrm>
          <a:prstGeom prst="line">
            <a:avLst/>
          </a:prstGeom>
          <a:ln w="57150">
            <a:solidFill>
              <a:srgbClr val="0000CC"/>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Picture 6" descr="http://www.ucas.ac.cn/newStyle/images/lougou.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2214" y="143622"/>
            <a:ext cx="3823320" cy="914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003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67545" y="7959"/>
            <a:ext cx="7509773" cy="963641"/>
          </a:xfrm>
        </p:spPr>
        <p:txBody>
          <a:bodyPr>
            <a:normAutofit/>
          </a:bodyPr>
          <a:lstStyle>
            <a:lvl1pPr algn="r">
              <a:defRPr sz="2700">
                <a:latin typeface="微软雅黑" pitchFamily="34" charset="-122"/>
                <a:ea typeface="微软雅黑" pitchFamily="34" charset="-122"/>
              </a:defRPr>
            </a:lvl1pPr>
          </a:lstStyle>
          <a:p>
            <a:r>
              <a:rPr lang="en-US" altLang="zh-CN"/>
              <a:t>Click to edit Master title style</a:t>
            </a:r>
            <a:endParaRPr lang="zh-CN" altLang="en-US" dirty="0"/>
          </a:p>
        </p:txBody>
      </p:sp>
      <p:sp>
        <p:nvSpPr>
          <p:cNvPr id="3" name="竖排文字占位符 2"/>
          <p:cNvSpPr>
            <a:spLocks noGrp="1"/>
          </p:cNvSpPr>
          <p:nvPr>
            <p:ph type="body" orient="vert" idx="1"/>
          </p:nvPr>
        </p:nvSpPr>
        <p:spPr>
          <a:xfrm>
            <a:off x="457200" y="1196753"/>
            <a:ext cx="8229600" cy="4929411"/>
          </a:xfrm>
        </p:spPr>
        <p:txBody>
          <a:bodyPr vert="eaVert"/>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lvl1pPr>
              <a:defRPr>
                <a:latin typeface="微软雅黑" pitchFamily="34" charset="-122"/>
                <a:ea typeface="微软雅黑" pitchFamily="34" charset="-122"/>
              </a:defRPr>
            </a:lvl1pPr>
          </a:lstStyle>
          <a:p>
            <a:fld id="{21D00592-B7B5-4624-8382-54DC474C4B45}" type="datetimeFigureOut">
              <a:rPr lang="zh-CN" altLang="en-US" smtClean="0"/>
              <a:t>2025/5/28</a:t>
            </a:fld>
            <a:endParaRPr lang="zh-CN" altLang="en-US"/>
          </a:p>
        </p:txBody>
      </p:sp>
      <p:sp>
        <p:nvSpPr>
          <p:cNvPr id="5" name="页脚占位符 4"/>
          <p:cNvSpPr>
            <a:spLocks noGrp="1"/>
          </p:cNvSpPr>
          <p:nvPr>
            <p:ph type="ftr" sz="quarter" idx="11"/>
          </p:nvPr>
        </p:nvSpPr>
        <p:spPr/>
        <p:txBody>
          <a:bodyPr/>
          <a:lstStyle>
            <a:lvl1pPr>
              <a:defRPr>
                <a:latin typeface="微软雅黑" pitchFamily="34" charset="-122"/>
                <a:ea typeface="微软雅黑"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pitchFamily="34" charset="-122"/>
                <a:ea typeface="微软雅黑" pitchFamily="34" charset="-122"/>
              </a:defRPr>
            </a:lvl1pPr>
          </a:lstStyle>
          <a:p>
            <a:fld id="{C62E3171-42C5-4EBA-B208-EE7689C3E543}" type="slidenum">
              <a:rPr lang="zh-CN" altLang="en-US" smtClean="0"/>
              <a:t>‹#›</a:t>
            </a:fld>
            <a:endParaRPr lang="zh-CN" altLang="en-US"/>
          </a:p>
        </p:txBody>
      </p:sp>
      <p:pic>
        <p:nvPicPr>
          <p:cNvPr id="7" name="Picture 2" descr="http://www.siat.cas.cn/gkjj/jgjj/201008/W020100805607939421154.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35" t="6165" r="7151" b="5084"/>
          <a:stretch/>
        </p:blipFill>
        <p:spPr bwMode="auto">
          <a:xfrm>
            <a:off x="7977318" y="55980"/>
            <a:ext cx="1011881" cy="9967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p:cNvCxnSpPr/>
          <p:nvPr/>
        </p:nvCxnSpPr>
        <p:spPr>
          <a:xfrm>
            <a:off x="132214" y="1052736"/>
            <a:ext cx="8856984" cy="0"/>
          </a:xfrm>
          <a:prstGeom prst="line">
            <a:avLst/>
          </a:prstGeom>
          <a:ln w="53975">
            <a:solidFill>
              <a:srgbClr val="0000CC"/>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308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018040" y="996757"/>
            <a:ext cx="1090464" cy="5129407"/>
          </a:xfrm>
        </p:spPr>
        <p:txBody>
          <a:bodyPr vert="eaVert">
            <a:normAutofit/>
          </a:bodyPr>
          <a:lstStyle>
            <a:lvl1pPr>
              <a:defRPr sz="2700">
                <a:latin typeface="微软雅黑" pitchFamily="34" charset="-122"/>
                <a:ea typeface="微软雅黑" pitchFamily="34" charset="-122"/>
              </a:defRPr>
            </a:lvl1pPr>
          </a:lstStyle>
          <a:p>
            <a:r>
              <a:rPr lang="en-US" altLang="zh-CN"/>
              <a:t>Click to edit Master title style</a:t>
            </a:r>
            <a:endParaRPr lang="zh-CN" altLang="en-US" dirty="0"/>
          </a:p>
        </p:txBody>
      </p:sp>
      <p:sp>
        <p:nvSpPr>
          <p:cNvPr id="3" name="竖排文字占位符 2"/>
          <p:cNvSpPr>
            <a:spLocks noGrp="1"/>
          </p:cNvSpPr>
          <p:nvPr>
            <p:ph type="body" orient="vert" idx="1"/>
          </p:nvPr>
        </p:nvSpPr>
        <p:spPr>
          <a:xfrm>
            <a:off x="457201" y="274639"/>
            <a:ext cx="7427168" cy="5851525"/>
          </a:xfrm>
        </p:spPr>
        <p:txBody>
          <a:bodyPr vert="eaVert">
            <a:normAutofit/>
          </a:bodyPr>
          <a:lstStyle>
            <a:lvl1pPr>
              <a:defRPr sz="21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500">
                <a:latin typeface="微软雅黑" pitchFamily="34" charset="-122"/>
                <a:ea typeface="微软雅黑" pitchFamily="34" charset="-122"/>
              </a:defRPr>
            </a:lvl3pPr>
            <a:lvl4pPr>
              <a:defRPr sz="1350">
                <a:latin typeface="微软雅黑" pitchFamily="34" charset="-122"/>
                <a:ea typeface="微软雅黑" pitchFamily="34" charset="-122"/>
              </a:defRPr>
            </a:lvl4pPr>
            <a:lvl5pPr>
              <a:defRPr sz="1350">
                <a:latin typeface="微软雅黑" pitchFamily="34" charset="-122"/>
                <a:ea typeface="微软雅黑"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p:cNvSpPr>
            <a:spLocks noGrp="1"/>
          </p:cNvSpPr>
          <p:nvPr>
            <p:ph type="dt" sz="half" idx="10"/>
          </p:nvPr>
        </p:nvSpPr>
        <p:spPr/>
        <p:txBody>
          <a:bodyPr/>
          <a:lstStyle>
            <a:lvl1pPr>
              <a:defRPr>
                <a:latin typeface="微软雅黑" pitchFamily="34" charset="-122"/>
                <a:ea typeface="微软雅黑" pitchFamily="34" charset="-122"/>
              </a:defRPr>
            </a:lvl1pPr>
          </a:lstStyle>
          <a:p>
            <a:fld id="{21D00592-B7B5-4624-8382-54DC474C4B45}" type="datetimeFigureOut">
              <a:rPr lang="zh-CN" altLang="en-US" smtClean="0"/>
              <a:t>2025/5/28</a:t>
            </a:fld>
            <a:endParaRPr lang="zh-CN" altLang="en-US"/>
          </a:p>
        </p:txBody>
      </p:sp>
      <p:sp>
        <p:nvSpPr>
          <p:cNvPr id="5" name="页脚占位符 4"/>
          <p:cNvSpPr>
            <a:spLocks noGrp="1"/>
          </p:cNvSpPr>
          <p:nvPr>
            <p:ph type="ftr" sz="quarter" idx="11"/>
          </p:nvPr>
        </p:nvSpPr>
        <p:spPr/>
        <p:txBody>
          <a:bodyPr/>
          <a:lstStyle>
            <a:lvl1pPr>
              <a:defRPr>
                <a:latin typeface="微软雅黑" pitchFamily="34" charset="-122"/>
                <a:ea typeface="微软雅黑"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pitchFamily="34" charset="-122"/>
                <a:ea typeface="微软雅黑" pitchFamily="34" charset="-122"/>
              </a:defRPr>
            </a:lvl1pPr>
          </a:lstStyle>
          <a:p>
            <a:fld id="{C62E3171-42C5-4EBA-B208-EE7689C3E543}" type="slidenum">
              <a:rPr lang="zh-CN" altLang="en-US" smtClean="0"/>
              <a:t>‹#›</a:t>
            </a:fld>
            <a:endParaRPr lang="zh-CN" altLang="en-US"/>
          </a:p>
        </p:txBody>
      </p:sp>
      <p:pic>
        <p:nvPicPr>
          <p:cNvPr id="7" name="Picture 2" descr="http://www.siat.cas.cn/gkjj/jgjj/201008/W020100805607939421154.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35" t="6165" r="7151" b="5084"/>
          <a:stretch/>
        </p:blipFill>
        <p:spPr bwMode="auto">
          <a:xfrm>
            <a:off x="8132120" y="0"/>
            <a:ext cx="1011881" cy="9967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p:cNvCxnSpPr/>
          <p:nvPr/>
        </p:nvCxnSpPr>
        <p:spPr>
          <a:xfrm rot="5400000">
            <a:off x="4950384" y="3231376"/>
            <a:ext cx="6156000" cy="0"/>
          </a:xfrm>
          <a:prstGeom prst="line">
            <a:avLst/>
          </a:prstGeom>
          <a:ln w="53975">
            <a:solidFill>
              <a:srgbClr val="0000CC"/>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758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6378" y="11315"/>
            <a:ext cx="7982820" cy="993399"/>
          </a:xfrm>
        </p:spPr>
        <p:txBody>
          <a:bodyPr>
            <a:normAutofit/>
          </a:bodyPr>
          <a:lstStyle>
            <a:lvl1pPr algn="l">
              <a:defRPr sz="2700" baseline="0">
                <a:latin typeface="Arial Unicode MS" pitchFamily="34" charset="-122"/>
                <a:ea typeface="微软雅黑" pitchFamily="34" charset="-122"/>
              </a:defRPr>
            </a:lvl1pPr>
          </a:lstStyle>
          <a:p>
            <a:r>
              <a:rPr lang="en-US" altLang="zh-CN" dirty="0"/>
              <a:t>Click to edit Master title style</a:t>
            </a:r>
            <a:endParaRPr lang="zh-CN" altLang="en-US" dirty="0"/>
          </a:p>
        </p:txBody>
      </p:sp>
      <p:sp>
        <p:nvSpPr>
          <p:cNvPr id="3" name="内容占位符 2"/>
          <p:cNvSpPr>
            <a:spLocks noGrp="1"/>
          </p:cNvSpPr>
          <p:nvPr>
            <p:ph idx="1"/>
          </p:nvPr>
        </p:nvSpPr>
        <p:spPr>
          <a:xfrm>
            <a:off x="457200" y="1268760"/>
            <a:ext cx="8229600" cy="5256584"/>
          </a:xfrm>
        </p:spPr>
        <p:txBody>
          <a:bodyPr>
            <a:normAutofit/>
          </a:bodyPr>
          <a:lstStyle>
            <a:lvl1pPr>
              <a:defRPr sz="2100" baseline="0">
                <a:latin typeface="Arial Unicode MS" pitchFamily="34" charset="-122"/>
                <a:ea typeface="微软雅黑" pitchFamily="34" charset="-122"/>
              </a:defRPr>
            </a:lvl1pPr>
            <a:lvl2pPr>
              <a:defRPr sz="1800" baseline="0">
                <a:latin typeface="Arial Unicode MS" pitchFamily="34" charset="-122"/>
                <a:ea typeface="微软雅黑" pitchFamily="34" charset="-122"/>
              </a:defRPr>
            </a:lvl2pPr>
            <a:lvl3pPr>
              <a:defRPr sz="1500" baseline="0">
                <a:latin typeface="Arial Unicode MS" pitchFamily="34" charset="-122"/>
                <a:ea typeface="微软雅黑" pitchFamily="34" charset="-122"/>
              </a:defRPr>
            </a:lvl3pPr>
            <a:lvl4pPr>
              <a:defRPr sz="1350" baseline="0">
                <a:latin typeface="Arial Unicode MS" pitchFamily="34" charset="-122"/>
                <a:ea typeface="微软雅黑" pitchFamily="34" charset="-122"/>
              </a:defRPr>
            </a:lvl4pPr>
            <a:lvl5pPr>
              <a:defRPr sz="1350" baseline="0">
                <a:latin typeface="Arial Unicode MS" pitchFamily="34" charset="-122"/>
                <a:ea typeface="微软雅黑"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p:cNvSpPr>
            <a:spLocks noGrp="1"/>
          </p:cNvSpPr>
          <p:nvPr>
            <p:ph type="dt" sz="half" idx="10"/>
          </p:nvPr>
        </p:nvSpPr>
        <p:spPr>
          <a:xfrm>
            <a:off x="457200" y="6592269"/>
            <a:ext cx="2133600" cy="365125"/>
          </a:xfrm>
        </p:spPr>
        <p:txBody>
          <a:bodyPr/>
          <a:lstStyle>
            <a:lvl1pPr>
              <a:defRPr>
                <a:latin typeface="微软雅黑" pitchFamily="34" charset="-122"/>
                <a:ea typeface="微软雅黑" pitchFamily="34" charset="-122"/>
              </a:defRPr>
            </a:lvl1pPr>
          </a:lstStyle>
          <a:p>
            <a:fld id="{21D00592-B7B5-4624-8382-54DC474C4B45}" type="datetimeFigureOut">
              <a:rPr lang="zh-CN" altLang="en-US" smtClean="0"/>
              <a:t>2025/5/28</a:t>
            </a:fld>
            <a:endParaRPr lang="zh-CN" altLang="en-US"/>
          </a:p>
        </p:txBody>
      </p:sp>
      <p:sp>
        <p:nvSpPr>
          <p:cNvPr id="5" name="页脚占位符 4"/>
          <p:cNvSpPr>
            <a:spLocks noGrp="1"/>
          </p:cNvSpPr>
          <p:nvPr>
            <p:ph type="ftr" sz="quarter" idx="11"/>
          </p:nvPr>
        </p:nvSpPr>
        <p:spPr>
          <a:xfrm>
            <a:off x="3124200" y="6592269"/>
            <a:ext cx="2895600" cy="365125"/>
          </a:xfrm>
        </p:spPr>
        <p:txBody>
          <a:bodyPr/>
          <a:lstStyle>
            <a:lvl1pPr>
              <a:defRPr>
                <a:latin typeface="微软雅黑" pitchFamily="34" charset="-122"/>
                <a:ea typeface="微软雅黑" pitchFamily="34" charset="-122"/>
              </a:defRPr>
            </a:lvl1pPr>
          </a:lstStyle>
          <a:p>
            <a:endParaRPr lang="zh-CN" altLang="en-US"/>
          </a:p>
        </p:txBody>
      </p:sp>
      <p:sp>
        <p:nvSpPr>
          <p:cNvPr id="6" name="灯片编号占位符 5"/>
          <p:cNvSpPr>
            <a:spLocks noGrp="1"/>
          </p:cNvSpPr>
          <p:nvPr>
            <p:ph type="sldNum" sz="quarter" idx="12"/>
          </p:nvPr>
        </p:nvSpPr>
        <p:spPr>
          <a:xfrm>
            <a:off x="6553200" y="6592269"/>
            <a:ext cx="2133600" cy="365125"/>
          </a:xfrm>
        </p:spPr>
        <p:txBody>
          <a:bodyPr/>
          <a:lstStyle>
            <a:lvl1pPr>
              <a:defRPr>
                <a:latin typeface="微软雅黑" pitchFamily="34" charset="-122"/>
                <a:ea typeface="微软雅黑" pitchFamily="34" charset="-122"/>
              </a:defRPr>
            </a:lvl1pPr>
          </a:lstStyle>
          <a:p>
            <a:fld id="{C62E3171-42C5-4EBA-B208-EE7689C3E543}" type="slidenum">
              <a:rPr lang="zh-CN" altLang="en-US" smtClean="0"/>
              <a:t>‹#›</a:t>
            </a:fld>
            <a:endParaRPr lang="zh-CN" altLang="en-US"/>
          </a:p>
        </p:txBody>
      </p:sp>
      <p:cxnSp>
        <p:nvCxnSpPr>
          <p:cNvPr id="7" name="直接连接符 6"/>
          <p:cNvCxnSpPr/>
          <p:nvPr/>
        </p:nvCxnSpPr>
        <p:spPr>
          <a:xfrm>
            <a:off x="132214" y="1052736"/>
            <a:ext cx="8856984" cy="0"/>
          </a:xfrm>
          <a:prstGeom prst="line">
            <a:avLst/>
          </a:prstGeom>
          <a:ln w="53975">
            <a:solidFill>
              <a:srgbClr val="0000CC"/>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2" descr="http://www.siat.cas.cn/gkjj/jgjj/201008/W020100805607939421154.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tretch/>
        </p:blipFill>
        <p:spPr bwMode="auto">
          <a:xfrm>
            <a:off x="-91979" y="31061"/>
            <a:ext cx="1098357" cy="102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846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normAutofit/>
          </a:bodyPr>
          <a:lstStyle>
            <a:lvl1pPr algn="l">
              <a:defRPr sz="2700" b="0" cap="all">
                <a:latin typeface="微软雅黑" pitchFamily="34" charset="-122"/>
                <a:ea typeface="微软雅黑" pitchFamily="34" charset="-122"/>
              </a:defRPr>
            </a:lvl1pPr>
          </a:lstStyle>
          <a:p>
            <a:r>
              <a:rPr lang="en-US" altLang="zh-CN"/>
              <a:t>Click to edit Master title style</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latin typeface="微软雅黑" pitchFamily="34" charset="-122"/>
                <a:ea typeface="微软雅黑" pitchFamily="34" charset="-122"/>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ltLang="zh-CN"/>
              <a:t>Click to edit Master text styles</a:t>
            </a:r>
          </a:p>
        </p:txBody>
      </p:sp>
      <p:sp>
        <p:nvSpPr>
          <p:cNvPr id="4" name="日期占位符 3"/>
          <p:cNvSpPr>
            <a:spLocks noGrp="1"/>
          </p:cNvSpPr>
          <p:nvPr>
            <p:ph type="dt" sz="half" idx="10"/>
          </p:nvPr>
        </p:nvSpPr>
        <p:spPr/>
        <p:txBody>
          <a:bodyPr/>
          <a:lstStyle>
            <a:lvl1pPr>
              <a:defRPr>
                <a:latin typeface="微软雅黑" pitchFamily="34" charset="-122"/>
                <a:ea typeface="微软雅黑" pitchFamily="34" charset="-122"/>
              </a:defRPr>
            </a:lvl1pPr>
          </a:lstStyle>
          <a:p>
            <a:fld id="{21D00592-B7B5-4624-8382-54DC474C4B45}" type="datetimeFigureOut">
              <a:rPr lang="zh-CN" altLang="en-US" smtClean="0"/>
              <a:t>2025/5/28</a:t>
            </a:fld>
            <a:endParaRPr lang="zh-CN" altLang="en-US"/>
          </a:p>
        </p:txBody>
      </p:sp>
      <p:sp>
        <p:nvSpPr>
          <p:cNvPr id="5" name="页脚占位符 4"/>
          <p:cNvSpPr>
            <a:spLocks noGrp="1"/>
          </p:cNvSpPr>
          <p:nvPr>
            <p:ph type="ftr" sz="quarter" idx="11"/>
          </p:nvPr>
        </p:nvSpPr>
        <p:spPr/>
        <p:txBody>
          <a:bodyPr/>
          <a:lstStyle>
            <a:lvl1pPr>
              <a:defRPr>
                <a:latin typeface="微软雅黑" pitchFamily="34" charset="-122"/>
                <a:ea typeface="微软雅黑"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pitchFamily="34" charset="-122"/>
                <a:ea typeface="微软雅黑" pitchFamily="34" charset="-122"/>
              </a:defRPr>
            </a:lvl1pPr>
          </a:lstStyle>
          <a:p>
            <a:fld id="{C62E3171-42C5-4EBA-B208-EE7689C3E543}" type="slidenum">
              <a:rPr lang="zh-CN" altLang="en-US" smtClean="0"/>
              <a:t>‹#›</a:t>
            </a:fld>
            <a:endParaRPr lang="zh-CN" altLang="en-US"/>
          </a:p>
        </p:txBody>
      </p:sp>
      <p:cxnSp>
        <p:nvCxnSpPr>
          <p:cNvPr id="7" name="直接连接符 6"/>
          <p:cNvCxnSpPr/>
          <p:nvPr/>
        </p:nvCxnSpPr>
        <p:spPr>
          <a:xfrm>
            <a:off x="132214" y="4437112"/>
            <a:ext cx="8856984" cy="0"/>
          </a:xfrm>
          <a:prstGeom prst="line">
            <a:avLst/>
          </a:prstGeom>
          <a:ln w="53975">
            <a:solidFill>
              <a:srgbClr val="0000CC"/>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2" descr="http://www.siat.cas.cn/gkjj/jgjj/201008/W020100805607939421154.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35" t="6165" r="7151" b="5084"/>
          <a:stretch/>
        </p:blipFill>
        <p:spPr bwMode="auto">
          <a:xfrm>
            <a:off x="1" y="7959"/>
            <a:ext cx="1011881" cy="99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754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11881" y="0"/>
            <a:ext cx="7674919" cy="971600"/>
          </a:xfrm>
        </p:spPr>
        <p:txBody>
          <a:bodyPr>
            <a:normAutofit/>
          </a:bodyPr>
          <a:lstStyle>
            <a:lvl1pPr algn="l">
              <a:defRPr sz="2700" baseline="0">
                <a:latin typeface="Arial Unicode MS" pitchFamily="34" charset="-122"/>
                <a:ea typeface="微软雅黑" pitchFamily="34" charset="-122"/>
              </a:defRPr>
            </a:lvl1pPr>
          </a:lstStyle>
          <a:p>
            <a:r>
              <a:rPr lang="en-US" altLang="zh-CN"/>
              <a:t>Click to edit Master title style</a:t>
            </a:r>
            <a:endParaRPr lang="zh-CN" altLang="en-US" dirty="0"/>
          </a:p>
        </p:txBody>
      </p:sp>
      <p:sp>
        <p:nvSpPr>
          <p:cNvPr id="3" name="内容占位符 2"/>
          <p:cNvSpPr>
            <a:spLocks noGrp="1"/>
          </p:cNvSpPr>
          <p:nvPr>
            <p:ph sz="half" idx="1"/>
          </p:nvPr>
        </p:nvSpPr>
        <p:spPr>
          <a:xfrm>
            <a:off x="457200" y="1196752"/>
            <a:ext cx="4038600" cy="5328592"/>
          </a:xfrm>
        </p:spPr>
        <p:txBody>
          <a:bodyPr/>
          <a:lstStyle>
            <a:lvl1pPr>
              <a:defRPr sz="2100" baseline="0">
                <a:latin typeface="Arial Unicode MS" pitchFamily="34" charset="-122"/>
                <a:ea typeface="微软雅黑" pitchFamily="34" charset="-122"/>
              </a:defRPr>
            </a:lvl1pPr>
            <a:lvl2pPr>
              <a:defRPr sz="1800" baseline="0">
                <a:latin typeface="Arial Unicode MS" pitchFamily="34" charset="-122"/>
                <a:ea typeface="微软雅黑" pitchFamily="34" charset="-122"/>
              </a:defRPr>
            </a:lvl2pPr>
            <a:lvl3pPr>
              <a:defRPr sz="1500" baseline="0">
                <a:latin typeface="Arial Unicode MS" pitchFamily="34" charset="-122"/>
                <a:ea typeface="微软雅黑" pitchFamily="34" charset="-122"/>
              </a:defRPr>
            </a:lvl3pPr>
            <a:lvl4pPr>
              <a:defRPr sz="1350" baseline="0">
                <a:latin typeface="Arial Unicode MS" pitchFamily="34" charset="-122"/>
                <a:ea typeface="微软雅黑" pitchFamily="34" charset="-122"/>
              </a:defRPr>
            </a:lvl4pPr>
            <a:lvl5pPr>
              <a:defRPr sz="1350" baseline="0">
                <a:latin typeface="Arial Unicode MS" pitchFamily="34" charset="-122"/>
                <a:ea typeface="微软雅黑" pitchFamily="34" charset="-122"/>
              </a:defRPr>
            </a:lvl5pPr>
            <a:lvl6pPr>
              <a:defRPr sz="1350"/>
            </a:lvl6pPr>
            <a:lvl7pPr>
              <a:defRPr sz="1350"/>
            </a:lvl7pPr>
            <a:lvl8pPr>
              <a:defRPr sz="1350"/>
            </a:lvl8pPr>
            <a:lvl9pPr>
              <a:defRPr sz="135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内容占位符 3"/>
          <p:cNvSpPr>
            <a:spLocks noGrp="1"/>
          </p:cNvSpPr>
          <p:nvPr>
            <p:ph sz="half" idx="2"/>
          </p:nvPr>
        </p:nvSpPr>
        <p:spPr>
          <a:xfrm>
            <a:off x="4648200" y="1196752"/>
            <a:ext cx="4038600" cy="5328592"/>
          </a:xfrm>
        </p:spPr>
        <p:txBody>
          <a:bodyPr/>
          <a:lstStyle>
            <a:lvl1pPr>
              <a:defRPr sz="2100" baseline="0">
                <a:latin typeface="Arial Unicode MS" pitchFamily="34" charset="-122"/>
                <a:ea typeface="微软雅黑" pitchFamily="34" charset="-122"/>
              </a:defRPr>
            </a:lvl1pPr>
            <a:lvl2pPr>
              <a:defRPr sz="1800" baseline="0">
                <a:latin typeface="Arial Unicode MS" pitchFamily="34" charset="-122"/>
                <a:ea typeface="微软雅黑" pitchFamily="34" charset="-122"/>
              </a:defRPr>
            </a:lvl2pPr>
            <a:lvl3pPr>
              <a:defRPr sz="1500" baseline="0">
                <a:latin typeface="Arial Unicode MS" pitchFamily="34" charset="-122"/>
                <a:ea typeface="微软雅黑" pitchFamily="34" charset="-122"/>
              </a:defRPr>
            </a:lvl3pPr>
            <a:lvl4pPr>
              <a:defRPr sz="1350" baseline="0">
                <a:latin typeface="Arial Unicode MS" pitchFamily="34" charset="-122"/>
                <a:ea typeface="微软雅黑" pitchFamily="34" charset="-122"/>
              </a:defRPr>
            </a:lvl4pPr>
            <a:lvl5pPr>
              <a:defRPr sz="1350" baseline="0">
                <a:latin typeface="Arial Unicode MS" pitchFamily="34" charset="-122"/>
                <a:ea typeface="微软雅黑" pitchFamily="34" charset="-122"/>
              </a:defRPr>
            </a:lvl5pPr>
            <a:lvl6pPr>
              <a:defRPr sz="1350"/>
            </a:lvl6pPr>
            <a:lvl7pPr>
              <a:defRPr sz="1350"/>
            </a:lvl7pPr>
            <a:lvl8pPr>
              <a:defRPr sz="1350"/>
            </a:lvl8pPr>
            <a:lvl9pPr>
              <a:defRPr sz="135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日期占位符 4"/>
          <p:cNvSpPr>
            <a:spLocks noGrp="1"/>
          </p:cNvSpPr>
          <p:nvPr>
            <p:ph type="dt" sz="half" idx="10"/>
          </p:nvPr>
        </p:nvSpPr>
        <p:spPr>
          <a:xfrm>
            <a:off x="457200" y="6592269"/>
            <a:ext cx="2133600" cy="365125"/>
          </a:xfrm>
        </p:spPr>
        <p:txBody>
          <a:bodyPr/>
          <a:lstStyle>
            <a:lvl1pPr>
              <a:defRPr>
                <a:latin typeface="微软雅黑" pitchFamily="34" charset="-122"/>
                <a:ea typeface="微软雅黑" pitchFamily="34" charset="-122"/>
              </a:defRPr>
            </a:lvl1pPr>
          </a:lstStyle>
          <a:p>
            <a:fld id="{21D00592-B7B5-4624-8382-54DC474C4B45}" type="datetimeFigureOut">
              <a:rPr lang="zh-CN" altLang="en-US" smtClean="0"/>
              <a:t>2025/5/28</a:t>
            </a:fld>
            <a:endParaRPr lang="zh-CN" altLang="en-US"/>
          </a:p>
        </p:txBody>
      </p:sp>
      <p:sp>
        <p:nvSpPr>
          <p:cNvPr id="6" name="页脚占位符 5"/>
          <p:cNvSpPr>
            <a:spLocks noGrp="1"/>
          </p:cNvSpPr>
          <p:nvPr>
            <p:ph type="ftr" sz="quarter" idx="11"/>
          </p:nvPr>
        </p:nvSpPr>
        <p:spPr>
          <a:xfrm>
            <a:off x="3124200" y="6592269"/>
            <a:ext cx="2895600" cy="365125"/>
          </a:xfrm>
        </p:spPr>
        <p:txBody>
          <a:bodyPr/>
          <a:lstStyle>
            <a:lvl1pPr>
              <a:defRPr>
                <a:latin typeface="微软雅黑" pitchFamily="34" charset="-122"/>
                <a:ea typeface="微软雅黑" pitchFamily="34" charset="-122"/>
              </a:defRPr>
            </a:lvl1pPr>
          </a:lstStyle>
          <a:p>
            <a:endParaRPr lang="zh-CN" altLang="en-US"/>
          </a:p>
        </p:txBody>
      </p:sp>
      <p:sp>
        <p:nvSpPr>
          <p:cNvPr id="7" name="灯片编号占位符 6"/>
          <p:cNvSpPr>
            <a:spLocks noGrp="1"/>
          </p:cNvSpPr>
          <p:nvPr>
            <p:ph type="sldNum" sz="quarter" idx="12"/>
          </p:nvPr>
        </p:nvSpPr>
        <p:spPr>
          <a:xfrm>
            <a:off x="6553200" y="6592269"/>
            <a:ext cx="2133600" cy="365125"/>
          </a:xfrm>
        </p:spPr>
        <p:txBody>
          <a:bodyPr/>
          <a:lstStyle>
            <a:lvl1pPr>
              <a:defRPr>
                <a:latin typeface="微软雅黑" pitchFamily="34" charset="-122"/>
                <a:ea typeface="微软雅黑" pitchFamily="34" charset="-122"/>
              </a:defRPr>
            </a:lvl1pPr>
          </a:lstStyle>
          <a:p>
            <a:fld id="{C62E3171-42C5-4EBA-B208-EE7689C3E543}" type="slidenum">
              <a:rPr lang="zh-CN" altLang="en-US" smtClean="0"/>
              <a:t>‹#›</a:t>
            </a:fld>
            <a:endParaRPr lang="zh-CN" altLang="en-US"/>
          </a:p>
        </p:txBody>
      </p:sp>
      <p:pic>
        <p:nvPicPr>
          <p:cNvPr id="8" name="Picture 2" descr="http://www.siat.cas.cn/gkjj/jgjj/201008/W020100805607939421154.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35" t="6165" r="7151" b="5084"/>
          <a:stretch/>
        </p:blipFill>
        <p:spPr bwMode="auto">
          <a:xfrm>
            <a:off x="1" y="7959"/>
            <a:ext cx="1011881" cy="99675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p:cNvCxnSpPr/>
          <p:nvPr/>
        </p:nvCxnSpPr>
        <p:spPr>
          <a:xfrm>
            <a:off x="132214" y="1052736"/>
            <a:ext cx="8856984" cy="0"/>
          </a:xfrm>
          <a:prstGeom prst="line">
            <a:avLst/>
          </a:prstGeom>
          <a:ln w="53975">
            <a:solidFill>
              <a:srgbClr val="0000CC"/>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670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011881" y="7959"/>
            <a:ext cx="7674919" cy="963641"/>
          </a:xfrm>
        </p:spPr>
        <p:txBody>
          <a:bodyPr>
            <a:normAutofit/>
          </a:bodyPr>
          <a:lstStyle>
            <a:lvl1pPr algn="l">
              <a:defRPr sz="2700">
                <a:latin typeface="微软雅黑" pitchFamily="34" charset="-122"/>
                <a:ea typeface="微软雅黑" pitchFamily="34" charset="-122"/>
              </a:defRPr>
            </a:lvl1pPr>
          </a:lstStyle>
          <a:p>
            <a:r>
              <a:rPr lang="en-US" altLang="zh-CN"/>
              <a:t>Click to edit Master title style</a:t>
            </a:r>
            <a:endParaRPr lang="zh-CN" altLang="en-US" dirty="0"/>
          </a:p>
        </p:txBody>
      </p:sp>
      <p:sp>
        <p:nvSpPr>
          <p:cNvPr id="3" name="文本占位符 2"/>
          <p:cNvSpPr>
            <a:spLocks noGrp="1"/>
          </p:cNvSpPr>
          <p:nvPr>
            <p:ph type="body" idx="1"/>
          </p:nvPr>
        </p:nvSpPr>
        <p:spPr>
          <a:xfrm>
            <a:off x="457200" y="1205062"/>
            <a:ext cx="4040188" cy="639762"/>
          </a:xfrm>
        </p:spPr>
        <p:txBody>
          <a:bodyPr anchor="b"/>
          <a:lstStyle>
            <a:lvl1pPr marL="0" indent="0">
              <a:buNone/>
              <a:defRPr sz="1800" b="1">
                <a:latin typeface="微软雅黑" pitchFamily="34" charset="-122"/>
                <a:ea typeface="微软雅黑"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Click to edit Master text styles</a:t>
            </a:r>
          </a:p>
        </p:txBody>
      </p:sp>
      <p:sp>
        <p:nvSpPr>
          <p:cNvPr id="4" name="内容占位符 3"/>
          <p:cNvSpPr>
            <a:spLocks noGrp="1"/>
          </p:cNvSpPr>
          <p:nvPr>
            <p:ph sz="half" idx="2"/>
          </p:nvPr>
        </p:nvSpPr>
        <p:spPr>
          <a:xfrm>
            <a:off x="457200" y="1844826"/>
            <a:ext cx="4040188" cy="4281339"/>
          </a:xfrm>
        </p:spPr>
        <p:txBody>
          <a:bodyPr/>
          <a:lstStyle>
            <a:lvl1pPr>
              <a:defRPr sz="1800">
                <a:latin typeface="微软雅黑" pitchFamily="34" charset="-122"/>
                <a:ea typeface="微软雅黑" pitchFamily="34" charset="-122"/>
              </a:defRPr>
            </a:lvl1pPr>
            <a:lvl2pPr>
              <a:defRPr sz="1500">
                <a:latin typeface="微软雅黑" pitchFamily="34" charset="-122"/>
                <a:ea typeface="微软雅黑" pitchFamily="34" charset="-122"/>
              </a:defRPr>
            </a:lvl2pPr>
            <a:lvl3pPr>
              <a:defRPr sz="1350">
                <a:latin typeface="微软雅黑" pitchFamily="34" charset="-122"/>
                <a:ea typeface="微软雅黑" pitchFamily="34" charset="-122"/>
              </a:defRPr>
            </a:lvl3pPr>
            <a:lvl4pPr>
              <a:defRPr sz="1200">
                <a:latin typeface="微软雅黑" pitchFamily="34" charset="-122"/>
                <a:ea typeface="微软雅黑" pitchFamily="34" charset="-122"/>
              </a:defRPr>
            </a:lvl4pPr>
            <a:lvl5pPr>
              <a:defRPr sz="1200">
                <a:latin typeface="微软雅黑" pitchFamily="34" charset="-122"/>
                <a:ea typeface="微软雅黑" pitchFamily="34" charset="-122"/>
              </a:defRPr>
            </a:lvl5pPr>
            <a:lvl6pPr>
              <a:defRPr sz="1200"/>
            </a:lvl6pPr>
            <a:lvl7pPr>
              <a:defRPr sz="1200"/>
            </a:lvl7pPr>
            <a:lvl8pPr>
              <a:defRPr sz="1200"/>
            </a:lvl8pPr>
            <a:lvl9pPr>
              <a:defRPr sz="12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文本占位符 4"/>
          <p:cNvSpPr>
            <a:spLocks noGrp="1"/>
          </p:cNvSpPr>
          <p:nvPr>
            <p:ph type="body" sz="quarter" idx="3"/>
          </p:nvPr>
        </p:nvSpPr>
        <p:spPr>
          <a:xfrm>
            <a:off x="4645026" y="1205062"/>
            <a:ext cx="4041775" cy="639762"/>
          </a:xfrm>
        </p:spPr>
        <p:txBody>
          <a:bodyPr anchor="b"/>
          <a:lstStyle>
            <a:lvl1pPr marL="0" indent="0">
              <a:buNone/>
              <a:defRPr sz="1800" b="1">
                <a:latin typeface="微软雅黑" pitchFamily="34" charset="-122"/>
                <a:ea typeface="微软雅黑"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Click to edit Master text styles</a:t>
            </a:r>
          </a:p>
        </p:txBody>
      </p:sp>
      <p:sp>
        <p:nvSpPr>
          <p:cNvPr id="6" name="内容占位符 5"/>
          <p:cNvSpPr>
            <a:spLocks noGrp="1"/>
          </p:cNvSpPr>
          <p:nvPr>
            <p:ph sz="quarter" idx="4"/>
          </p:nvPr>
        </p:nvSpPr>
        <p:spPr>
          <a:xfrm>
            <a:off x="4645026" y="1844826"/>
            <a:ext cx="4041775" cy="4281339"/>
          </a:xfrm>
        </p:spPr>
        <p:txBody>
          <a:bodyPr/>
          <a:lstStyle>
            <a:lvl1pPr>
              <a:defRPr sz="1800">
                <a:latin typeface="微软雅黑" pitchFamily="34" charset="-122"/>
                <a:ea typeface="微软雅黑" pitchFamily="34" charset="-122"/>
              </a:defRPr>
            </a:lvl1pPr>
            <a:lvl2pPr>
              <a:defRPr sz="1500">
                <a:latin typeface="微软雅黑" pitchFamily="34" charset="-122"/>
                <a:ea typeface="微软雅黑" pitchFamily="34" charset="-122"/>
              </a:defRPr>
            </a:lvl2pPr>
            <a:lvl3pPr>
              <a:defRPr sz="1350">
                <a:latin typeface="微软雅黑" pitchFamily="34" charset="-122"/>
                <a:ea typeface="微软雅黑" pitchFamily="34" charset="-122"/>
              </a:defRPr>
            </a:lvl3pPr>
            <a:lvl4pPr>
              <a:defRPr sz="1200">
                <a:latin typeface="微软雅黑" pitchFamily="34" charset="-122"/>
                <a:ea typeface="微软雅黑" pitchFamily="34" charset="-122"/>
              </a:defRPr>
            </a:lvl4pPr>
            <a:lvl5pPr>
              <a:defRPr sz="1200">
                <a:latin typeface="微软雅黑" pitchFamily="34" charset="-122"/>
                <a:ea typeface="微软雅黑" pitchFamily="34" charset="-122"/>
              </a:defRPr>
            </a:lvl5pPr>
            <a:lvl6pPr>
              <a:defRPr sz="1200"/>
            </a:lvl6pPr>
            <a:lvl7pPr>
              <a:defRPr sz="1200"/>
            </a:lvl7pPr>
            <a:lvl8pPr>
              <a:defRPr sz="1200"/>
            </a:lvl8pPr>
            <a:lvl9pPr>
              <a:defRPr sz="12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7" name="日期占位符 6"/>
          <p:cNvSpPr>
            <a:spLocks noGrp="1"/>
          </p:cNvSpPr>
          <p:nvPr>
            <p:ph type="dt" sz="half" idx="10"/>
          </p:nvPr>
        </p:nvSpPr>
        <p:spPr/>
        <p:txBody>
          <a:bodyPr/>
          <a:lstStyle>
            <a:lvl1pPr>
              <a:defRPr>
                <a:latin typeface="微软雅黑" pitchFamily="34" charset="-122"/>
                <a:ea typeface="微软雅黑" pitchFamily="34" charset="-122"/>
              </a:defRPr>
            </a:lvl1pPr>
          </a:lstStyle>
          <a:p>
            <a:fld id="{21D00592-B7B5-4624-8382-54DC474C4B45}" type="datetimeFigureOut">
              <a:rPr lang="zh-CN" altLang="en-US" smtClean="0"/>
              <a:t>2025/5/28</a:t>
            </a:fld>
            <a:endParaRPr lang="zh-CN" altLang="en-US"/>
          </a:p>
        </p:txBody>
      </p:sp>
      <p:sp>
        <p:nvSpPr>
          <p:cNvPr id="8" name="页脚占位符 7"/>
          <p:cNvSpPr>
            <a:spLocks noGrp="1"/>
          </p:cNvSpPr>
          <p:nvPr>
            <p:ph type="ftr" sz="quarter" idx="11"/>
          </p:nvPr>
        </p:nvSpPr>
        <p:spPr/>
        <p:txBody>
          <a:bodyPr/>
          <a:lstStyle>
            <a:lvl1pPr>
              <a:defRPr>
                <a:latin typeface="微软雅黑" pitchFamily="34" charset="-122"/>
                <a:ea typeface="微软雅黑"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微软雅黑" pitchFamily="34" charset="-122"/>
                <a:ea typeface="微软雅黑" pitchFamily="34" charset="-122"/>
              </a:defRPr>
            </a:lvl1pPr>
          </a:lstStyle>
          <a:p>
            <a:fld id="{C62E3171-42C5-4EBA-B208-EE7689C3E543}" type="slidenum">
              <a:rPr lang="zh-CN" altLang="en-US" smtClean="0"/>
              <a:t>‹#›</a:t>
            </a:fld>
            <a:endParaRPr lang="zh-CN" altLang="en-US"/>
          </a:p>
        </p:txBody>
      </p:sp>
      <p:pic>
        <p:nvPicPr>
          <p:cNvPr id="10" name="Picture 2" descr="http://www.siat.cas.cn/gkjj/jgjj/201008/W020100805607939421154.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35" t="6165" r="7151" b="5084"/>
          <a:stretch/>
        </p:blipFill>
        <p:spPr bwMode="auto">
          <a:xfrm>
            <a:off x="1" y="7959"/>
            <a:ext cx="1011881" cy="99675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p:nvCxnSpPr>
        <p:spPr>
          <a:xfrm>
            <a:off x="132214" y="1052736"/>
            <a:ext cx="8856984" cy="0"/>
          </a:xfrm>
          <a:prstGeom prst="line">
            <a:avLst/>
          </a:prstGeom>
          <a:ln w="53975">
            <a:solidFill>
              <a:srgbClr val="0000CC"/>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20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11881" y="7959"/>
            <a:ext cx="7674919" cy="963641"/>
          </a:xfrm>
        </p:spPr>
        <p:txBody>
          <a:bodyPr>
            <a:normAutofit/>
          </a:bodyPr>
          <a:lstStyle>
            <a:lvl1pPr algn="l">
              <a:defRPr sz="2700">
                <a:latin typeface="微软雅黑" pitchFamily="34" charset="-122"/>
                <a:ea typeface="微软雅黑" pitchFamily="34" charset="-122"/>
              </a:defRPr>
            </a:lvl1pPr>
          </a:lstStyle>
          <a:p>
            <a:r>
              <a:rPr lang="en-US" altLang="zh-CN"/>
              <a:t>Click to edit Master title style</a:t>
            </a:r>
            <a:endParaRPr lang="zh-CN" altLang="en-US" dirty="0"/>
          </a:p>
        </p:txBody>
      </p:sp>
      <p:sp>
        <p:nvSpPr>
          <p:cNvPr id="3" name="日期占位符 2"/>
          <p:cNvSpPr>
            <a:spLocks noGrp="1"/>
          </p:cNvSpPr>
          <p:nvPr>
            <p:ph type="dt" sz="half" idx="10"/>
          </p:nvPr>
        </p:nvSpPr>
        <p:spPr/>
        <p:txBody>
          <a:bodyPr/>
          <a:lstStyle>
            <a:lvl1pPr>
              <a:defRPr>
                <a:latin typeface="微软雅黑" pitchFamily="34" charset="-122"/>
                <a:ea typeface="微软雅黑" pitchFamily="34" charset="-122"/>
              </a:defRPr>
            </a:lvl1pPr>
          </a:lstStyle>
          <a:p>
            <a:fld id="{21D00592-B7B5-4624-8382-54DC474C4B45}" type="datetimeFigureOut">
              <a:rPr lang="zh-CN" altLang="en-US" smtClean="0"/>
              <a:t>2025/5/28</a:t>
            </a:fld>
            <a:endParaRPr lang="zh-CN" altLang="en-US"/>
          </a:p>
        </p:txBody>
      </p:sp>
      <p:sp>
        <p:nvSpPr>
          <p:cNvPr id="4" name="页脚占位符 3"/>
          <p:cNvSpPr>
            <a:spLocks noGrp="1"/>
          </p:cNvSpPr>
          <p:nvPr>
            <p:ph type="ftr" sz="quarter" idx="11"/>
          </p:nvPr>
        </p:nvSpPr>
        <p:spPr/>
        <p:txBody>
          <a:bodyPr/>
          <a:lstStyle>
            <a:lvl1pPr>
              <a:defRPr>
                <a:latin typeface="微软雅黑" pitchFamily="34" charset="-122"/>
                <a:ea typeface="微软雅黑" pitchFamily="3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微软雅黑" pitchFamily="34" charset="-122"/>
                <a:ea typeface="微软雅黑" pitchFamily="34" charset="-122"/>
              </a:defRPr>
            </a:lvl1pPr>
          </a:lstStyle>
          <a:p>
            <a:fld id="{C62E3171-42C5-4EBA-B208-EE7689C3E543}" type="slidenum">
              <a:rPr lang="zh-CN" altLang="en-US" smtClean="0"/>
              <a:t>‹#›</a:t>
            </a:fld>
            <a:endParaRPr lang="zh-CN" altLang="en-US"/>
          </a:p>
        </p:txBody>
      </p:sp>
      <p:pic>
        <p:nvPicPr>
          <p:cNvPr id="6" name="Picture 2" descr="http://www.siat.cas.cn/gkjj/jgjj/201008/W020100805607939421154.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35" t="6165" r="7151" b="5084"/>
          <a:stretch/>
        </p:blipFill>
        <p:spPr bwMode="auto">
          <a:xfrm>
            <a:off x="1" y="7959"/>
            <a:ext cx="1011881" cy="99675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132214" y="1052736"/>
            <a:ext cx="8856984" cy="0"/>
          </a:xfrm>
          <a:prstGeom prst="line">
            <a:avLst/>
          </a:prstGeom>
          <a:ln w="53975">
            <a:solidFill>
              <a:srgbClr val="0000CC"/>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727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微软雅黑" pitchFamily="34" charset="-122"/>
                <a:ea typeface="微软雅黑" pitchFamily="34" charset="-122"/>
              </a:defRPr>
            </a:lvl1pPr>
          </a:lstStyle>
          <a:p>
            <a:fld id="{21D00592-B7B5-4624-8382-54DC474C4B45}" type="datetimeFigureOut">
              <a:rPr lang="zh-CN" altLang="en-US" smtClean="0"/>
              <a:t>2025/5/28</a:t>
            </a:fld>
            <a:endParaRPr lang="zh-CN" altLang="en-US"/>
          </a:p>
        </p:txBody>
      </p:sp>
      <p:sp>
        <p:nvSpPr>
          <p:cNvPr id="3" name="页脚占位符 2"/>
          <p:cNvSpPr>
            <a:spLocks noGrp="1"/>
          </p:cNvSpPr>
          <p:nvPr>
            <p:ph type="ftr" sz="quarter" idx="11"/>
          </p:nvPr>
        </p:nvSpPr>
        <p:spPr/>
        <p:txBody>
          <a:bodyPr/>
          <a:lstStyle>
            <a:lvl1pPr>
              <a:defRPr>
                <a:latin typeface="微软雅黑" pitchFamily="34" charset="-122"/>
                <a:ea typeface="微软雅黑" pitchFamily="3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微软雅黑" pitchFamily="34" charset="-122"/>
                <a:ea typeface="微软雅黑" pitchFamily="34" charset="-122"/>
              </a:defRPr>
            </a:lvl1pPr>
          </a:lstStyle>
          <a:p>
            <a:fld id="{C62E3171-42C5-4EBA-B208-EE7689C3E543}" type="slidenum">
              <a:rPr lang="zh-CN" altLang="en-US" smtClean="0"/>
              <a:t>‹#›</a:t>
            </a:fld>
            <a:endParaRPr lang="zh-CN" altLang="en-US"/>
          </a:p>
        </p:txBody>
      </p:sp>
      <p:pic>
        <p:nvPicPr>
          <p:cNvPr id="5" name="Picture 2" descr="http://www.siat.cas.cn/gkjj/jgjj/201008/W020100805607939421154.gif">
            <a:extLst>
              <a:ext uri="{FF2B5EF4-FFF2-40B4-BE49-F238E27FC236}">
                <a16:creationId xmlns:a16="http://schemas.microsoft.com/office/drawing/2014/main" id="{EA91C3EE-8CC8-8CFE-0758-009BE82AE8F0}"/>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9035" t="6165" r="7151" b="5084"/>
          <a:stretch/>
        </p:blipFill>
        <p:spPr bwMode="auto">
          <a:xfrm>
            <a:off x="1" y="7959"/>
            <a:ext cx="1011881" cy="99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224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atin typeface="微软雅黑" pitchFamily="34" charset="-122"/>
                <a:ea typeface="微软雅黑" pitchFamily="34" charset="-122"/>
              </a:defRPr>
            </a:lvl1pPr>
          </a:lstStyle>
          <a:p>
            <a:r>
              <a:rPr lang="en-US" altLang="zh-CN"/>
              <a:t>Click to edit Master title style</a:t>
            </a:r>
            <a:endParaRPr lang="zh-CN" altLang="en-US" dirty="0"/>
          </a:p>
        </p:txBody>
      </p:sp>
      <p:sp>
        <p:nvSpPr>
          <p:cNvPr id="3" name="内容占位符 2"/>
          <p:cNvSpPr>
            <a:spLocks noGrp="1"/>
          </p:cNvSpPr>
          <p:nvPr>
            <p:ph idx="1"/>
          </p:nvPr>
        </p:nvSpPr>
        <p:spPr>
          <a:xfrm>
            <a:off x="3575050" y="273052"/>
            <a:ext cx="5111750" cy="5853113"/>
          </a:xfrm>
        </p:spPr>
        <p:txBody>
          <a:bodyPr>
            <a:normAutofit/>
          </a:bodyPr>
          <a:lstStyle>
            <a:lvl1pPr>
              <a:defRPr sz="21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500">
                <a:latin typeface="微软雅黑" pitchFamily="34" charset="-122"/>
                <a:ea typeface="微软雅黑" pitchFamily="34" charset="-122"/>
              </a:defRPr>
            </a:lvl3pPr>
            <a:lvl4pPr>
              <a:defRPr sz="1350">
                <a:latin typeface="微软雅黑" pitchFamily="34" charset="-122"/>
                <a:ea typeface="微软雅黑" pitchFamily="34" charset="-122"/>
              </a:defRPr>
            </a:lvl4pPr>
            <a:lvl5pPr>
              <a:defRPr sz="1350">
                <a:latin typeface="微软雅黑" pitchFamily="34" charset="-122"/>
                <a:ea typeface="微软雅黑" pitchFamily="34" charset="-122"/>
              </a:defRPr>
            </a:lvl5pPr>
            <a:lvl6pPr>
              <a:defRPr sz="1500"/>
            </a:lvl6pPr>
            <a:lvl7pPr>
              <a:defRPr sz="1500"/>
            </a:lvl7pPr>
            <a:lvl8pPr>
              <a:defRPr sz="1500"/>
            </a:lvl8pPr>
            <a:lvl9pPr>
              <a:defRPr sz="15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atin typeface="微软雅黑" pitchFamily="34" charset="-122"/>
                <a:ea typeface="微软雅黑" pitchFamily="34" charset="-122"/>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CN"/>
              <a:t>Click to edit Master text styles</a:t>
            </a:r>
          </a:p>
        </p:txBody>
      </p:sp>
      <p:sp>
        <p:nvSpPr>
          <p:cNvPr id="5" name="日期占位符 4"/>
          <p:cNvSpPr>
            <a:spLocks noGrp="1"/>
          </p:cNvSpPr>
          <p:nvPr>
            <p:ph type="dt" sz="half" idx="10"/>
          </p:nvPr>
        </p:nvSpPr>
        <p:spPr/>
        <p:txBody>
          <a:bodyPr/>
          <a:lstStyle>
            <a:lvl1pPr>
              <a:defRPr>
                <a:latin typeface="微软雅黑" pitchFamily="34" charset="-122"/>
                <a:ea typeface="微软雅黑" pitchFamily="34" charset="-122"/>
              </a:defRPr>
            </a:lvl1pPr>
          </a:lstStyle>
          <a:p>
            <a:fld id="{21D00592-B7B5-4624-8382-54DC474C4B45}" type="datetimeFigureOut">
              <a:rPr lang="zh-CN" altLang="en-US" smtClean="0"/>
              <a:t>2025/5/28</a:t>
            </a:fld>
            <a:endParaRPr lang="zh-CN" altLang="en-US"/>
          </a:p>
        </p:txBody>
      </p:sp>
      <p:sp>
        <p:nvSpPr>
          <p:cNvPr id="6" name="页脚占位符 5"/>
          <p:cNvSpPr>
            <a:spLocks noGrp="1"/>
          </p:cNvSpPr>
          <p:nvPr>
            <p:ph type="ftr" sz="quarter" idx="11"/>
          </p:nvPr>
        </p:nvSpPr>
        <p:spPr/>
        <p:txBody>
          <a:bodyPr/>
          <a:lstStyle>
            <a:lvl1pPr>
              <a:defRPr>
                <a:latin typeface="微软雅黑" pitchFamily="34" charset="-122"/>
                <a:ea typeface="微软雅黑"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pitchFamily="34" charset="-122"/>
                <a:ea typeface="微软雅黑" pitchFamily="34" charset="-122"/>
              </a:defRPr>
            </a:lvl1pPr>
          </a:lstStyle>
          <a:p>
            <a:fld id="{C62E3171-42C5-4EBA-B208-EE7689C3E543}" type="slidenum">
              <a:rPr lang="zh-CN" altLang="en-US" smtClean="0"/>
              <a:t>‹#›</a:t>
            </a:fld>
            <a:endParaRPr lang="zh-CN" altLang="en-US"/>
          </a:p>
        </p:txBody>
      </p:sp>
      <p:pic>
        <p:nvPicPr>
          <p:cNvPr id="8" name="Picture 2" descr="http://www.siat.cas.cn/gkjj/jgjj/201008/W020100805607939421154.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35" t="6165" r="7151" b="5084"/>
          <a:stretch/>
        </p:blipFill>
        <p:spPr bwMode="auto">
          <a:xfrm>
            <a:off x="1" y="7959"/>
            <a:ext cx="1011881" cy="99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39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atin typeface="微软雅黑" pitchFamily="34" charset="-122"/>
                <a:ea typeface="微软雅黑" pitchFamily="34" charset="-122"/>
              </a:defRPr>
            </a:lvl1pPr>
          </a:lstStyle>
          <a:p>
            <a:r>
              <a:rPr lang="en-US" altLang="zh-CN"/>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2400">
                <a:latin typeface="微软雅黑" pitchFamily="34" charset="-122"/>
                <a:ea typeface="微软雅黑" pitchFamily="34"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CN"/>
              <a:t>Drag picture to placeholder or click icon to add</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atin typeface="微软雅黑" pitchFamily="34" charset="-122"/>
                <a:ea typeface="微软雅黑" pitchFamily="34" charset="-122"/>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CN"/>
              <a:t>Click to edit Master text styles</a:t>
            </a:r>
          </a:p>
        </p:txBody>
      </p:sp>
      <p:sp>
        <p:nvSpPr>
          <p:cNvPr id="5" name="日期占位符 4"/>
          <p:cNvSpPr>
            <a:spLocks noGrp="1"/>
          </p:cNvSpPr>
          <p:nvPr>
            <p:ph type="dt" sz="half" idx="10"/>
          </p:nvPr>
        </p:nvSpPr>
        <p:spPr/>
        <p:txBody>
          <a:bodyPr/>
          <a:lstStyle>
            <a:lvl1pPr>
              <a:defRPr>
                <a:latin typeface="微软雅黑" pitchFamily="34" charset="-122"/>
                <a:ea typeface="微软雅黑" pitchFamily="34" charset="-122"/>
              </a:defRPr>
            </a:lvl1pPr>
          </a:lstStyle>
          <a:p>
            <a:fld id="{21D00592-B7B5-4624-8382-54DC474C4B45}" type="datetimeFigureOut">
              <a:rPr lang="zh-CN" altLang="en-US" smtClean="0"/>
              <a:t>2025/5/28</a:t>
            </a:fld>
            <a:endParaRPr lang="zh-CN" altLang="en-US"/>
          </a:p>
        </p:txBody>
      </p:sp>
      <p:sp>
        <p:nvSpPr>
          <p:cNvPr id="6" name="页脚占位符 5"/>
          <p:cNvSpPr>
            <a:spLocks noGrp="1"/>
          </p:cNvSpPr>
          <p:nvPr>
            <p:ph type="ftr" sz="quarter" idx="11"/>
          </p:nvPr>
        </p:nvSpPr>
        <p:spPr/>
        <p:txBody>
          <a:bodyPr/>
          <a:lstStyle>
            <a:lvl1pPr>
              <a:defRPr>
                <a:latin typeface="微软雅黑" pitchFamily="34" charset="-122"/>
                <a:ea typeface="微软雅黑"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pitchFamily="34" charset="-122"/>
                <a:ea typeface="微软雅黑" pitchFamily="34" charset="-122"/>
              </a:defRPr>
            </a:lvl1pPr>
          </a:lstStyle>
          <a:p>
            <a:fld id="{C62E3171-42C5-4EBA-B208-EE7689C3E543}" type="slidenum">
              <a:rPr lang="zh-CN" altLang="en-US" smtClean="0"/>
              <a:t>‹#›</a:t>
            </a:fld>
            <a:endParaRPr lang="zh-CN" altLang="en-US"/>
          </a:p>
        </p:txBody>
      </p:sp>
      <p:pic>
        <p:nvPicPr>
          <p:cNvPr id="8" name="Picture 2" descr="http://www.siat.cas.cn/gkjj/jgjj/201008/W020100805607939421154.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35" t="6165" r="7151" b="5084"/>
          <a:stretch/>
        </p:blipFill>
        <p:spPr bwMode="auto">
          <a:xfrm>
            <a:off x="1" y="7959"/>
            <a:ext cx="1011881" cy="99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195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latin typeface="微软雅黑" pitchFamily="34" charset="-122"/>
                <a:ea typeface="微软雅黑" pitchFamily="34" charset="-122"/>
              </a:defRPr>
            </a:lvl1pPr>
          </a:lstStyle>
          <a:p>
            <a:fld id="{21D00592-B7B5-4624-8382-54DC474C4B45}" type="datetimeFigureOut">
              <a:rPr lang="zh-CN" altLang="en-US" smtClean="0"/>
              <a:t>2025/5/28</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latin typeface="微软雅黑" pitchFamily="34" charset="-122"/>
                <a:ea typeface="微软雅黑" pitchFamily="34" charset="-122"/>
              </a:defRPr>
            </a:lvl1pPr>
          </a:lstStyle>
          <a:p>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latin typeface="微软雅黑" pitchFamily="34" charset="-122"/>
                <a:ea typeface="微软雅黑" pitchFamily="34" charset="-122"/>
              </a:defRPr>
            </a:lvl1pPr>
          </a:lstStyle>
          <a:p>
            <a:fld id="{C62E3171-42C5-4EBA-B208-EE7689C3E543}" type="slidenum">
              <a:rPr lang="zh-CN" altLang="en-US" smtClean="0"/>
              <a:t>‹#›</a:t>
            </a:fld>
            <a:endParaRPr lang="zh-CN" altLang="en-US"/>
          </a:p>
        </p:txBody>
      </p:sp>
    </p:spTree>
    <p:extLst>
      <p:ext uri="{BB962C8B-B14F-4D97-AF65-F5344CB8AC3E}">
        <p14:creationId xmlns:p14="http://schemas.microsoft.com/office/powerpoint/2010/main" val="495184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85800" rtl="0" eaLnBrk="1" latinLnBrk="0" hangingPunct="1">
        <a:spcBef>
          <a:spcPct val="0"/>
        </a:spcBef>
        <a:buNone/>
        <a:defRPr sz="2700" b="1" kern="1200">
          <a:solidFill>
            <a:schemeClr val="tx1"/>
          </a:solidFill>
          <a:latin typeface="微软雅黑" pitchFamily="34" charset="-122"/>
          <a:ea typeface="微软雅黑" pitchFamily="34" charset="-122"/>
          <a:cs typeface="+mj-cs"/>
        </a:defRPr>
      </a:lvl1pPr>
    </p:titleStyle>
    <p:bodyStyle>
      <a:lvl1pPr marL="257175" indent="-257175" algn="l" defTabSz="685800" rtl="0" eaLnBrk="1" latinLnBrk="0" hangingPunct="1">
        <a:spcBef>
          <a:spcPct val="20000"/>
        </a:spcBef>
        <a:buFont typeface="Arial" pitchFamily="34" charset="0"/>
        <a:buChar char="•"/>
        <a:defRPr sz="2100" kern="1200">
          <a:solidFill>
            <a:schemeClr val="tx1"/>
          </a:solidFill>
          <a:latin typeface="微软雅黑" pitchFamily="34" charset="-122"/>
          <a:ea typeface="微软雅黑" pitchFamily="34" charset="-122"/>
          <a:cs typeface="+mn-cs"/>
        </a:defRPr>
      </a:lvl1pPr>
      <a:lvl2pPr marL="557213" indent="-214313" algn="l" defTabSz="6858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2pPr>
      <a:lvl3pPr marL="857250" indent="-171450" algn="l" defTabSz="685800" rtl="0" eaLnBrk="1" latinLnBrk="0" hangingPunct="1">
        <a:spcBef>
          <a:spcPct val="20000"/>
        </a:spcBef>
        <a:buFont typeface="Arial" pitchFamily="34" charset="0"/>
        <a:buChar char="•"/>
        <a:defRPr sz="150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spcBef>
          <a:spcPct val="20000"/>
        </a:spcBef>
        <a:buFont typeface="Arial" pitchFamily="34" charset="0"/>
        <a:buChar char="–"/>
        <a:defRPr sz="135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微软雅黑" pitchFamily="34" charset="-122"/>
          <a:ea typeface="微软雅黑" pitchFamily="34"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1BAA9-C49B-52CB-99B6-385881AB1F7D}"/>
              </a:ext>
            </a:extLst>
          </p:cNvPr>
          <p:cNvSpPr>
            <a:spLocks noGrp="1"/>
          </p:cNvSpPr>
          <p:nvPr>
            <p:ph type="ctrTitle"/>
          </p:nvPr>
        </p:nvSpPr>
        <p:spPr/>
        <p:txBody>
          <a:bodyPr>
            <a:normAutofit/>
          </a:bodyPr>
          <a:lstStyle/>
          <a:p>
            <a:r>
              <a:rPr lang="zh-CN" altLang="en-US" sz="4400" dirty="0"/>
              <a:t>计算机组成原理 专题扩展</a:t>
            </a:r>
          </a:p>
        </p:txBody>
      </p:sp>
      <p:sp>
        <p:nvSpPr>
          <p:cNvPr id="3" name="标题 1">
            <a:extLst>
              <a:ext uri="{FF2B5EF4-FFF2-40B4-BE49-F238E27FC236}">
                <a16:creationId xmlns:a16="http://schemas.microsoft.com/office/drawing/2014/main" id="{920EC233-6323-60F9-BBEA-04B5E8125F98}"/>
              </a:ext>
            </a:extLst>
          </p:cNvPr>
          <p:cNvSpPr txBox="1">
            <a:spLocks/>
          </p:cNvSpPr>
          <p:nvPr/>
        </p:nvSpPr>
        <p:spPr>
          <a:xfrm>
            <a:off x="3059832" y="3429000"/>
            <a:ext cx="7772400" cy="1470025"/>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3200" b="0" dirty="0"/>
              <a:t>程序的机器级表示</a:t>
            </a:r>
          </a:p>
        </p:txBody>
      </p:sp>
    </p:spTree>
    <p:extLst>
      <p:ext uri="{BB962C8B-B14F-4D97-AF65-F5344CB8AC3E}">
        <p14:creationId xmlns:p14="http://schemas.microsoft.com/office/powerpoint/2010/main" val="133572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访问信息 </a:t>
            </a:r>
            <a:r>
              <a:rPr lang="en-US" altLang="zh-CN" sz="2400"/>
              <a:t>– </a:t>
            </a:r>
            <a:r>
              <a:rPr lang="zh-CN" altLang="en-US" sz="2400"/>
              <a:t>数据传送示例</a:t>
            </a:r>
            <a:endParaRPr lang="en-US" altLang="zh-CN" sz="2400" dirty="0"/>
          </a:p>
        </p:txBody>
      </p:sp>
      <p:pic>
        <p:nvPicPr>
          <p:cNvPr id="2" name="图片 1">
            <a:extLst>
              <a:ext uri="{FF2B5EF4-FFF2-40B4-BE49-F238E27FC236}">
                <a16:creationId xmlns:a16="http://schemas.microsoft.com/office/drawing/2014/main" id="{E1C173E7-3E1D-4A94-87CB-5D730E0ECD55}"/>
              </a:ext>
            </a:extLst>
          </p:cNvPr>
          <p:cNvPicPr>
            <a:picLocks noChangeAspect="1"/>
          </p:cNvPicPr>
          <p:nvPr/>
        </p:nvPicPr>
        <p:blipFill>
          <a:blip r:embed="rId3"/>
          <a:stretch>
            <a:fillRect/>
          </a:stretch>
        </p:blipFill>
        <p:spPr>
          <a:xfrm>
            <a:off x="323528" y="1275454"/>
            <a:ext cx="4406613" cy="2168921"/>
          </a:xfrm>
          <a:prstGeom prst="rect">
            <a:avLst/>
          </a:prstGeom>
        </p:spPr>
      </p:pic>
      <p:pic>
        <p:nvPicPr>
          <p:cNvPr id="5" name="图片 4">
            <a:extLst>
              <a:ext uri="{FF2B5EF4-FFF2-40B4-BE49-F238E27FC236}">
                <a16:creationId xmlns:a16="http://schemas.microsoft.com/office/drawing/2014/main" id="{30B8F859-C9D2-4AE2-9CBE-525960066F23}"/>
              </a:ext>
            </a:extLst>
          </p:cNvPr>
          <p:cNvPicPr>
            <a:picLocks noChangeAspect="1"/>
          </p:cNvPicPr>
          <p:nvPr/>
        </p:nvPicPr>
        <p:blipFill>
          <a:blip r:embed="rId4"/>
          <a:stretch>
            <a:fillRect/>
          </a:stretch>
        </p:blipFill>
        <p:spPr>
          <a:xfrm>
            <a:off x="337592" y="4060822"/>
            <a:ext cx="8064896" cy="2216180"/>
          </a:xfrm>
          <a:prstGeom prst="rect">
            <a:avLst/>
          </a:prstGeom>
        </p:spPr>
      </p:pic>
    </p:spTree>
    <p:extLst>
      <p:ext uri="{BB962C8B-B14F-4D97-AF65-F5344CB8AC3E}">
        <p14:creationId xmlns:p14="http://schemas.microsoft.com/office/powerpoint/2010/main" val="1872809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访问信息 </a:t>
            </a:r>
            <a:r>
              <a:rPr lang="en-US" altLang="zh-CN" sz="2400"/>
              <a:t>– </a:t>
            </a:r>
            <a:r>
              <a:rPr lang="zh-CN" altLang="en-US" sz="2400"/>
              <a:t>栈指令</a:t>
            </a:r>
            <a:endParaRPr lang="en-US" altLang="zh-CN" sz="2400" dirty="0"/>
          </a:p>
        </p:txBody>
      </p:sp>
      <p:pic>
        <p:nvPicPr>
          <p:cNvPr id="1026" name="Picture 2" descr="https://img2020.cnblogs.com/blog/1582785/202106/1582785-20210618171926214-674490665.png">
            <a:extLst>
              <a:ext uri="{FF2B5EF4-FFF2-40B4-BE49-F238E27FC236}">
                <a16:creationId xmlns:a16="http://schemas.microsoft.com/office/drawing/2014/main" id="{0BA530FC-35CD-4CB6-8322-8123255BB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336274"/>
            <a:ext cx="3457336" cy="535801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E8ED875-B8A1-444A-890D-42B79D27705C}"/>
              </a:ext>
            </a:extLst>
          </p:cNvPr>
          <p:cNvPicPr>
            <a:picLocks noChangeAspect="1"/>
          </p:cNvPicPr>
          <p:nvPr/>
        </p:nvPicPr>
        <p:blipFill>
          <a:blip r:embed="rId4"/>
          <a:stretch>
            <a:fillRect/>
          </a:stretch>
        </p:blipFill>
        <p:spPr>
          <a:xfrm>
            <a:off x="4283968" y="1700808"/>
            <a:ext cx="4608512" cy="1270474"/>
          </a:xfrm>
          <a:prstGeom prst="rect">
            <a:avLst/>
          </a:prstGeom>
        </p:spPr>
      </p:pic>
      <p:sp>
        <p:nvSpPr>
          <p:cNvPr id="7" name="文本框 6">
            <a:extLst>
              <a:ext uri="{FF2B5EF4-FFF2-40B4-BE49-F238E27FC236}">
                <a16:creationId xmlns:a16="http://schemas.microsoft.com/office/drawing/2014/main" id="{1EC6A3A3-0F13-4658-A150-D4D8EA9FEBD9}"/>
              </a:ext>
            </a:extLst>
          </p:cNvPr>
          <p:cNvSpPr txBox="1"/>
          <p:nvPr/>
        </p:nvSpPr>
        <p:spPr>
          <a:xfrm>
            <a:off x="3955768" y="4797152"/>
            <a:ext cx="3528392" cy="369332"/>
          </a:xfrm>
          <a:prstGeom prst="rect">
            <a:avLst/>
          </a:prstGeom>
          <a:noFill/>
        </p:spPr>
        <p:txBody>
          <a:bodyPr wrap="square" rtlCol="0">
            <a:spAutoFit/>
          </a:bodyPr>
          <a:lstStyle/>
          <a:p>
            <a:r>
              <a:rPr lang="en-US" altLang="zh-CN"/>
              <a:t>pushq %rbp</a:t>
            </a:r>
            <a:r>
              <a:rPr lang="zh-CN" altLang="en-US"/>
              <a:t>等价于两条指令</a:t>
            </a:r>
          </a:p>
        </p:txBody>
      </p:sp>
      <p:pic>
        <p:nvPicPr>
          <p:cNvPr id="8" name="图片 7">
            <a:extLst>
              <a:ext uri="{FF2B5EF4-FFF2-40B4-BE49-F238E27FC236}">
                <a16:creationId xmlns:a16="http://schemas.microsoft.com/office/drawing/2014/main" id="{88254793-B359-40B1-9E26-A63357FE4DC4}"/>
              </a:ext>
            </a:extLst>
          </p:cNvPr>
          <p:cNvPicPr>
            <a:picLocks noChangeAspect="1"/>
          </p:cNvPicPr>
          <p:nvPr/>
        </p:nvPicPr>
        <p:blipFill>
          <a:blip r:embed="rId5"/>
          <a:stretch>
            <a:fillRect/>
          </a:stretch>
        </p:blipFill>
        <p:spPr>
          <a:xfrm>
            <a:off x="3851920" y="5197702"/>
            <a:ext cx="5184576" cy="744593"/>
          </a:xfrm>
          <a:prstGeom prst="rect">
            <a:avLst/>
          </a:prstGeom>
        </p:spPr>
      </p:pic>
    </p:spTree>
    <p:extLst>
      <p:ext uri="{BB962C8B-B14F-4D97-AF65-F5344CB8AC3E}">
        <p14:creationId xmlns:p14="http://schemas.microsoft.com/office/powerpoint/2010/main" val="777487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访问信息 </a:t>
            </a:r>
            <a:r>
              <a:rPr lang="en-US" altLang="zh-CN" sz="2400"/>
              <a:t>– </a:t>
            </a:r>
            <a:r>
              <a:rPr lang="zh-CN" altLang="en-US" sz="2400"/>
              <a:t>栈指令</a:t>
            </a:r>
            <a:endParaRPr lang="en-US" altLang="zh-CN" sz="2400" dirty="0"/>
          </a:p>
        </p:txBody>
      </p:sp>
      <p:pic>
        <p:nvPicPr>
          <p:cNvPr id="6" name="图片 5">
            <a:extLst>
              <a:ext uri="{FF2B5EF4-FFF2-40B4-BE49-F238E27FC236}">
                <a16:creationId xmlns:a16="http://schemas.microsoft.com/office/drawing/2014/main" id="{BB7EC742-E11E-47DD-9752-BA13B3E4BC3D}"/>
              </a:ext>
            </a:extLst>
          </p:cNvPr>
          <p:cNvPicPr>
            <a:picLocks noChangeAspect="1"/>
          </p:cNvPicPr>
          <p:nvPr/>
        </p:nvPicPr>
        <p:blipFill>
          <a:blip r:embed="rId3"/>
          <a:stretch>
            <a:fillRect/>
          </a:stretch>
        </p:blipFill>
        <p:spPr>
          <a:xfrm>
            <a:off x="395536" y="1844824"/>
            <a:ext cx="7452320" cy="4485769"/>
          </a:xfrm>
          <a:prstGeom prst="rect">
            <a:avLst/>
          </a:prstGeom>
        </p:spPr>
      </p:pic>
    </p:spTree>
    <p:extLst>
      <p:ext uri="{BB962C8B-B14F-4D97-AF65-F5344CB8AC3E}">
        <p14:creationId xmlns:p14="http://schemas.microsoft.com/office/powerpoint/2010/main" val="104777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控制</a:t>
            </a:r>
            <a:endParaRPr lang="en-US" altLang="zh-CN" sz="2400" dirty="0"/>
          </a:p>
        </p:txBody>
      </p:sp>
      <p:sp>
        <p:nvSpPr>
          <p:cNvPr id="5" name="文本框 4">
            <a:extLst>
              <a:ext uri="{FF2B5EF4-FFF2-40B4-BE49-F238E27FC236}">
                <a16:creationId xmlns:a16="http://schemas.microsoft.com/office/drawing/2014/main" id="{87D6A622-4A2D-40A6-81D8-6320E94B2CE7}"/>
              </a:ext>
            </a:extLst>
          </p:cNvPr>
          <p:cNvSpPr txBox="1"/>
          <p:nvPr/>
        </p:nvSpPr>
        <p:spPr>
          <a:xfrm>
            <a:off x="251520" y="2780928"/>
            <a:ext cx="7200800" cy="1295868"/>
          </a:xfrm>
          <a:prstGeom prst="rect">
            <a:avLst/>
          </a:prstGeom>
          <a:noFill/>
        </p:spPr>
        <p:txBody>
          <a:bodyPr wrap="square" rtlCol="0">
            <a:spAutoFit/>
          </a:bodyPr>
          <a:lstStyle/>
          <a:p>
            <a:pPr>
              <a:lnSpc>
                <a:spcPct val="150000"/>
              </a:lnSpc>
            </a:pPr>
            <a:r>
              <a:rPr lang="zh-CN" altLang="en-US"/>
              <a:t>在机器代码中，提供两种基本的机制来实现有条件行为：</a:t>
            </a:r>
            <a:endParaRPr lang="en-US" altLang="zh-CN"/>
          </a:p>
          <a:p>
            <a:pPr marL="342900" indent="-342900">
              <a:lnSpc>
                <a:spcPct val="150000"/>
              </a:lnSpc>
              <a:buFont typeface="+mj-lt"/>
              <a:buAutoNum type="arabicPeriod"/>
            </a:pPr>
            <a:r>
              <a:rPr lang="zh-CN" altLang="en-US"/>
              <a:t>控制数据值</a:t>
            </a:r>
            <a:endParaRPr lang="en-US" altLang="zh-CN"/>
          </a:p>
          <a:p>
            <a:pPr marL="342900" indent="-342900">
              <a:lnSpc>
                <a:spcPct val="150000"/>
              </a:lnSpc>
              <a:buFont typeface="+mj-lt"/>
              <a:buAutoNum type="arabicPeriod"/>
            </a:pPr>
            <a:r>
              <a:rPr lang="zh-CN" altLang="en-US"/>
              <a:t>根据数据值的结果来改变控制流</a:t>
            </a:r>
          </a:p>
        </p:txBody>
      </p:sp>
      <p:sp>
        <p:nvSpPr>
          <p:cNvPr id="7" name="文本框 6">
            <a:extLst>
              <a:ext uri="{FF2B5EF4-FFF2-40B4-BE49-F238E27FC236}">
                <a16:creationId xmlns:a16="http://schemas.microsoft.com/office/drawing/2014/main" id="{3393DE92-3AD8-4A55-A260-7E3F67BD0721}"/>
              </a:ext>
            </a:extLst>
          </p:cNvPr>
          <p:cNvSpPr txBox="1"/>
          <p:nvPr/>
        </p:nvSpPr>
        <p:spPr>
          <a:xfrm>
            <a:off x="251520" y="1412549"/>
            <a:ext cx="7200800" cy="880369"/>
          </a:xfrm>
          <a:prstGeom prst="rect">
            <a:avLst/>
          </a:prstGeom>
          <a:noFill/>
        </p:spPr>
        <p:txBody>
          <a:bodyPr wrap="square" rtlCol="0">
            <a:spAutoFit/>
          </a:bodyPr>
          <a:lstStyle/>
          <a:p>
            <a:pPr>
              <a:lnSpc>
                <a:spcPct val="150000"/>
              </a:lnSpc>
            </a:pPr>
            <a:r>
              <a:rPr lang="zh-CN" altLang="en-US"/>
              <a:t>条件语句、循环语句、分支语句等，要求有条件的执行，需要根据某个标准决定操作是否执行</a:t>
            </a:r>
          </a:p>
        </p:txBody>
      </p:sp>
    </p:spTree>
    <p:extLst>
      <p:ext uri="{BB962C8B-B14F-4D97-AF65-F5344CB8AC3E}">
        <p14:creationId xmlns:p14="http://schemas.microsoft.com/office/powerpoint/2010/main" val="464718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控制 </a:t>
            </a:r>
            <a:r>
              <a:rPr lang="en-US" altLang="zh-CN" sz="2400"/>
              <a:t>– </a:t>
            </a:r>
            <a:r>
              <a:rPr lang="zh-CN" altLang="en-US" sz="2400"/>
              <a:t>条件码</a:t>
            </a:r>
            <a:endParaRPr lang="en-US" altLang="zh-CN" sz="2400" dirty="0"/>
          </a:p>
        </p:txBody>
      </p:sp>
      <p:sp>
        <p:nvSpPr>
          <p:cNvPr id="2" name="文本框 1">
            <a:extLst>
              <a:ext uri="{FF2B5EF4-FFF2-40B4-BE49-F238E27FC236}">
                <a16:creationId xmlns:a16="http://schemas.microsoft.com/office/drawing/2014/main" id="{E7E4379E-4CF2-45BE-A404-5A5E0C8DB199}"/>
              </a:ext>
            </a:extLst>
          </p:cNvPr>
          <p:cNvSpPr txBox="1"/>
          <p:nvPr/>
        </p:nvSpPr>
        <p:spPr>
          <a:xfrm>
            <a:off x="395536" y="1484784"/>
            <a:ext cx="7056784" cy="369332"/>
          </a:xfrm>
          <a:prstGeom prst="rect">
            <a:avLst/>
          </a:prstGeom>
          <a:noFill/>
        </p:spPr>
        <p:txBody>
          <a:bodyPr wrap="square" rtlCol="0">
            <a:spAutoFit/>
          </a:bodyPr>
          <a:lstStyle/>
          <a:p>
            <a:r>
              <a:rPr lang="zh-CN" altLang="en-US"/>
              <a:t>条件码用于描述最近的算术或逻辑操作属性</a:t>
            </a:r>
          </a:p>
        </p:txBody>
      </p:sp>
      <p:pic>
        <p:nvPicPr>
          <p:cNvPr id="3" name="图片 2">
            <a:extLst>
              <a:ext uri="{FF2B5EF4-FFF2-40B4-BE49-F238E27FC236}">
                <a16:creationId xmlns:a16="http://schemas.microsoft.com/office/drawing/2014/main" id="{8E906CFC-01A9-4FDA-83DD-A86FA367D8FB}"/>
              </a:ext>
            </a:extLst>
          </p:cNvPr>
          <p:cNvPicPr>
            <a:picLocks noChangeAspect="1"/>
          </p:cNvPicPr>
          <p:nvPr/>
        </p:nvPicPr>
        <p:blipFill>
          <a:blip r:embed="rId3"/>
          <a:stretch>
            <a:fillRect/>
          </a:stretch>
        </p:blipFill>
        <p:spPr>
          <a:xfrm>
            <a:off x="467544" y="1964202"/>
            <a:ext cx="7982820" cy="1285061"/>
          </a:xfrm>
          <a:prstGeom prst="rect">
            <a:avLst/>
          </a:prstGeom>
        </p:spPr>
      </p:pic>
      <p:pic>
        <p:nvPicPr>
          <p:cNvPr id="2050" name="Picture 2" descr="https://upload.wikimedia.org/wikipedia/commons/thumb/3/33/AluStatusRegister.svg/500px-AluStatusRegister.svg.png">
            <a:extLst>
              <a:ext uri="{FF2B5EF4-FFF2-40B4-BE49-F238E27FC236}">
                <a16:creationId xmlns:a16="http://schemas.microsoft.com/office/drawing/2014/main" id="{CDD3F4AF-2083-46B0-B85C-39FAD59733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933056"/>
            <a:ext cx="5832649" cy="194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72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控制 </a:t>
            </a:r>
            <a:r>
              <a:rPr lang="en-US" altLang="zh-CN" sz="2400"/>
              <a:t>– </a:t>
            </a:r>
            <a:r>
              <a:rPr lang="zh-CN" altLang="en-US" sz="2400"/>
              <a:t>条件码指令</a:t>
            </a:r>
            <a:endParaRPr lang="en-US" altLang="zh-CN" sz="2400" dirty="0"/>
          </a:p>
        </p:txBody>
      </p:sp>
      <p:pic>
        <p:nvPicPr>
          <p:cNvPr id="5" name="图片 4">
            <a:extLst>
              <a:ext uri="{FF2B5EF4-FFF2-40B4-BE49-F238E27FC236}">
                <a16:creationId xmlns:a16="http://schemas.microsoft.com/office/drawing/2014/main" id="{160ADA3B-E32C-40A7-B8B2-2DA7D221996F}"/>
              </a:ext>
            </a:extLst>
          </p:cNvPr>
          <p:cNvPicPr>
            <a:picLocks noChangeAspect="1"/>
          </p:cNvPicPr>
          <p:nvPr/>
        </p:nvPicPr>
        <p:blipFill>
          <a:blip r:embed="rId3"/>
          <a:stretch>
            <a:fillRect/>
          </a:stretch>
        </p:blipFill>
        <p:spPr>
          <a:xfrm>
            <a:off x="0" y="1628800"/>
            <a:ext cx="5582643" cy="4653136"/>
          </a:xfrm>
          <a:prstGeom prst="rect">
            <a:avLst/>
          </a:prstGeom>
        </p:spPr>
      </p:pic>
      <p:sp>
        <p:nvSpPr>
          <p:cNvPr id="7" name="文本框 6">
            <a:extLst>
              <a:ext uri="{FF2B5EF4-FFF2-40B4-BE49-F238E27FC236}">
                <a16:creationId xmlns:a16="http://schemas.microsoft.com/office/drawing/2014/main" id="{0FA000C4-9BFC-4B76-B6B5-EC9F6E6B210C}"/>
              </a:ext>
            </a:extLst>
          </p:cNvPr>
          <p:cNvSpPr txBox="1"/>
          <p:nvPr/>
        </p:nvSpPr>
        <p:spPr>
          <a:xfrm>
            <a:off x="5508104" y="1916832"/>
            <a:ext cx="4608512" cy="369332"/>
          </a:xfrm>
          <a:prstGeom prst="rect">
            <a:avLst/>
          </a:prstGeom>
          <a:noFill/>
        </p:spPr>
        <p:txBody>
          <a:bodyPr wrap="square" rtlCol="0">
            <a:spAutoFit/>
          </a:bodyPr>
          <a:lstStyle/>
          <a:p>
            <a:r>
              <a:rPr lang="zh-CN" altLang="en-US"/>
              <a:t>只设置条件码，不改变其他寄存器</a:t>
            </a:r>
          </a:p>
        </p:txBody>
      </p:sp>
      <p:sp>
        <p:nvSpPr>
          <p:cNvPr id="6" name="矩形 5">
            <a:extLst>
              <a:ext uri="{FF2B5EF4-FFF2-40B4-BE49-F238E27FC236}">
                <a16:creationId xmlns:a16="http://schemas.microsoft.com/office/drawing/2014/main" id="{F4A2B956-C2AF-46A1-BB3B-87185958EDFB}"/>
              </a:ext>
            </a:extLst>
          </p:cNvPr>
          <p:cNvSpPr/>
          <p:nvPr/>
        </p:nvSpPr>
        <p:spPr>
          <a:xfrm>
            <a:off x="5582643" y="3501008"/>
            <a:ext cx="3437517" cy="369332"/>
          </a:xfrm>
          <a:prstGeom prst="rect">
            <a:avLst/>
          </a:prstGeom>
        </p:spPr>
        <p:txBody>
          <a:bodyPr wrap="square">
            <a:spAutoFit/>
          </a:bodyPr>
          <a:lstStyle/>
          <a:p>
            <a:r>
              <a:rPr lang="en-US" altLang="zh-CN"/>
              <a:t>CMP</a:t>
            </a:r>
            <a:r>
              <a:rPr lang="zh-CN" altLang="en-US"/>
              <a:t>和</a:t>
            </a:r>
            <a:r>
              <a:rPr lang="en-US" altLang="zh-CN"/>
              <a:t>SUB</a:t>
            </a:r>
            <a:r>
              <a:rPr lang="zh-CN" altLang="en-US"/>
              <a:t>指令的行为基本一致</a:t>
            </a:r>
            <a:endParaRPr lang="en-US" altLang="zh-CN"/>
          </a:p>
        </p:txBody>
      </p:sp>
      <p:sp>
        <p:nvSpPr>
          <p:cNvPr id="9" name="矩形 8">
            <a:extLst>
              <a:ext uri="{FF2B5EF4-FFF2-40B4-BE49-F238E27FC236}">
                <a16:creationId xmlns:a16="http://schemas.microsoft.com/office/drawing/2014/main" id="{37CBEC2E-E3DD-46B0-9FD6-496D9AD7D230}"/>
              </a:ext>
            </a:extLst>
          </p:cNvPr>
          <p:cNvSpPr/>
          <p:nvPr/>
        </p:nvSpPr>
        <p:spPr>
          <a:xfrm>
            <a:off x="5582643" y="4342026"/>
            <a:ext cx="3437517" cy="923330"/>
          </a:xfrm>
          <a:prstGeom prst="rect">
            <a:avLst/>
          </a:prstGeom>
        </p:spPr>
        <p:txBody>
          <a:bodyPr wrap="square">
            <a:spAutoFit/>
          </a:bodyPr>
          <a:lstStyle/>
          <a:p>
            <a:r>
              <a:rPr lang="en-US" altLang="zh-CN"/>
              <a:t>TEST</a:t>
            </a:r>
            <a:r>
              <a:rPr lang="zh-CN" altLang="en-US"/>
              <a:t>指令可用于判断寄存器值</a:t>
            </a:r>
            <a:endParaRPr lang="en-US" altLang="zh-CN"/>
          </a:p>
          <a:p>
            <a:endParaRPr lang="en-US" altLang="zh-CN"/>
          </a:p>
          <a:p>
            <a:r>
              <a:rPr lang="en-US" altLang="zh-CN"/>
              <a:t>TEST %reg, %reg</a:t>
            </a:r>
          </a:p>
        </p:txBody>
      </p:sp>
    </p:spTree>
    <p:extLst>
      <p:ext uri="{BB962C8B-B14F-4D97-AF65-F5344CB8AC3E}">
        <p14:creationId xmlns:p14="http://schemas.microsoft.com/office/powerpoint/2010/main" val="3411167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控制 </a:t>
            </a:r>
            <a:r>
              <a:rPr lang="en-US" altLang="zh-CN" sz="2400"/>
              <a:t>– </a:t>
            </a:r>
            <a:r>
              <a:rPr lang="zh-CN" altLang="en-US" sz="2400"/>
              <a:t>跳转指令</a:t>
            </a:r>
            <a:endParaRPr lang="en-US" altLang="zh-CN" sz="2400" dirty="0"/>
          </a:p>
        </p:txBody>
      </p:sp>
      <p:pic>
        <p:nvPicPr>
          <p:cNvPr id="3" name="图片 2">
            <a:extLst>
              <a:ext uri="{FF2B5EF4-FFF2-40B4-BE49-F238E27FC236}">
                <a16:creationId xmlns:a16="http://schemas.microsoft.com/office/drawing/2014/main" id="{415B4197-1759-4042-8A19-90BA121BEC9A}"/>
              </a:ext>
            </a:extLst>
          </p:cNvPr>
          <p:cNvPicPr>
            <a:picLocks noChangeAspect="1"/>
          </p:cNvPicPr>
          <p:nvPr/>
        </p:nvPicPr>
        <p:blipFill>
          <a:blip r:embed="rId3"/>
          <a:stretch>
            <a:fillRect/>
          </a:stretch>
        </p:blipFill>
        <p:spPr>
          <a:xfrm>
            <a:off x="395536" y="2060848"/>
            <a:ext cx="7020272" cy="4485705"/>
          </a:xfrm>
          <a:prstGeom prst="rect">
            <a:avLst/>
          </a:prstGeom>
        </p:spPr>
      </p:pic>
      <p:sp>
        <p:nvSpPr>
          <p:cNvPr id="10" name="文本框 9">
            <a:extLst>
              <a:ext uri="{FF2B5EF4-FFF2-40B4-BE49-F238E27FC236}">
                <a16:creationId xmlns:a16="http://schemas.microsoft.com/office/drawing/2014/main" id="{414E7BDE-03EB-49A9-8271-B729B9FD2284}"/>
              </a:ext>
            </a:extLst>
          </p:cNvPr>
          <p:cNvSpPr txBox="1"/>
          <p:nvPr/>
        </p:nvSpPr>
        <p:spPr>
          <a:xfrm>
            <a:off x="467544" y="1376545"/>
            <a:ext cx="7200800" cy="464871"/>
          </a:xfrm>
          <a:prstGeom prst="rect">
            <a:avLst/>
          </a:prstGeom>
          <a:noFill/>
        </p:spPr>
        <p:txBody>
          <a:bodyPr wrap="square" rtlCol="0">
            <a:spAutoFit/>
          </a:bodyPr>
          <a:lstStyle/>
          <a:p>
            <a:pPr>
              <a:lnSpc>
                <a:spcPct val="150000"/>
              </a:lnSpc>
            </a:pPr>
            <a:r>
              <a:rPr lang="zh-CN" altLang="en-US"/>
              <a:t>有条件跳转，根据条件码决定是否跳转</a:t>
            </a:r>
          </a:p>
        </p:txBody>
      </p:sp>
    </p:spTree>
    <p:extLst>
      <p:ext uri="{BB962C8B-B14F-4D97-AF65-F5344CB8AC3E}">
        <p14:creationId xmlns:p14="http://schemas.microsoft.com/office/powerpoint/2010/main" val="3699976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控制 </a:t>
            </a:r>
            <a:r>
              <a:rPr lang="en-US" altLang="zh-CN" sz="2400"/>
              <a:t>– </a:t>
            </a:r>
            <a:r>
              <a:rPr lang="zh-CN" altLang="en-US" sz="2400"/>
              <a:t>条件控制实现条件分支</a:t>
            </a:r>
            <a:endParaRPr lang="en-US" altLang="zh-CN" sz="2400" dirty="0"/>
          </a:p>
        </p:txBody>
      </p:sp>
      <p:pic>
        <p:nvPicPr>
          <p:cNvPr id="2" name="图片 1">
            <a:extLst>
              <a:ext uri="{FF2B5EF4-FFF2-40B4-BE49-F238E27FC236}">
                <a16:creationId xmlns:a16="http://schemas.microsoft.com/office/drawing/2014/main" id="{290FBF71-8EA6-4BDF-96FA-DA841A9A6C54}"/>
              </a:ext>
            </a:extLst>
          </p:cNvPr>
          <p:cNvPicPr>
            <a:picLocks noChangeAspect="1"/>
          </p:cNvPicPr>
          <p:nvPr/>
        </p:nvPicPr>
        <p:blipFill>
          <a:blip r:embed="rId3"/>
          <a:stretch>
            <a:fillRect/>
          </a:stretch>
        </p:blipFill>
        <p:spPr>
          <a:xfrm>
            <a:off x="107504" y="1772816"/>
            <a:ext cx="3550365" cy="4221088"/>
          </a:xfrm>
          <a:prstGeom prst="rect">
            <a:avLst/>
          </a:prstGeom>
        </p:spPr>
      </p:pic>
      <p:pic>
        <p:nvPicPr>
          <p:cNvPr id="5" name="图片 4">
            <a:extLst>
              <a:ext uri="{FF2B5EF4-FFF2-40B4-BE49-F238E27FC236}">
                <a16:creationId xmlns:a16="http://schemas.microsoft.com/office/drawing/2014/main" id="{F2A5E25A-5FEF-465C-99CD-EDD9B0BC9E73}"/>
              </a:ext>
            </a:extLst>
          </p:cNvPr>
          <p:cNvPicPr>
            <a:picLocks noChangeAspect="1"/>
          </p:cNvPicPr>
          <p:nvPr/>
        </p:nvPicPr>
        <p:blipFill>
          <a:blip r:embed="rId4"/>
          <a:stretch>
            <a:fillRect/>
          </a:stretch>
        </p:blipFill>
        <p:spPr>
          <a:xfrm>
            <a:off x="4173589" y="2276872"/>
            <a:ext cx="4970411" cy="3354017"/>
          </a:xfrm>
          <a:prstGeom prst="rect">
            <a:avLst/>
          </a:prstGeom>
        </p:spPr>
      </p:pic>
      <p:sp>
        <p:nvSpPr>
          <p:cNvPr id="6" name="箭头: 右 5">
            <a:extLst>
              <a:ext uri="{FF2B5EF4-FFF2-40B4-BE49-F238E27FC236}">
                <a16:creationId xmlns:a16="http://schemas.microsoft.com/office/drawing/2014/main" id="{8971C3AE-C3A6-477C-898A-699C206E8B5C}"/>
              </a:ext>
            </a:extLst>
          </p:cNvPr>
          <p:cNvSpPr/>
          <p:nvPr/>
        </p:nvSpPr>
        <p:spPr>
          <a:xfrm>
            <a:off x="3714384" y="3753036"/>
            <a:ext cx="43204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0006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控制 </a:t>
            </a:r>
            <a:r>
              <a:rPr lang="en-US" altLang="zh-CN" sz="2400"/>
              <a:t>– </a:t>
            </a:r>
            <a:r>
              <a:rPr lang="zh-CN" altLang="en-US" sz="2400"/>
              <a:t>条件传送实现条件分支</a:t>
            </a:r>
            <a:endParaRPr lang="en-US" altLang="zh-CN" sz="2400" dirty="0"/>
          </a:p>
        </p:txBody>
      </p:sp>
      <p:pic>
        <p:nvPicPr>
          <p:cNvPr id="3" name="图片 2">
            <a:extLst>
              <a:ext uri="{FF2B5EF4-FFF2-40B4-BE49-F238E27FC236}">
                <a16:creationId xmlns:a16="http://schemas.microsoft.com/office/drawing/2014/main" id="{478CF87E-641B-4161-A793-532CA7BAA827}"/>
              </a:ext>
            </a:extLst>
          </p:cNvPr>
          <p:cNvPicPr>
            <a:picLocks noChangeAspect="1"/>
          </p:cNvPicPr>
          <p:nvPr/>
        </p:nvPicPr>
        <p:blipFill>
          <a:blip r:embed="rId3"/>
          <a:stretch>
            <a:fillRect/>
          </a:stretch>
        </p:blipFill>
        <p:spPr>
          <a:xfrm>
            <a:off x="251520" y="1195845"/>
            <a:ext cx="3059832" cy="2416975"/>
          </a:xfrm>
          <a:prstGeom prst="rect">
            <a:avLst/>
          </a:prstGeom>
        </p:spPr>
      </p:pic>
      <p:pic>
        <p:nvPicPr>
          <p:cNvPr id="7" name="图片 6">
            <a:extLst>
              <a:ext uri="{FF2B5EF4-FFF2-40B4-BE49-F238E27FC236}">
                <a16:creationId xmlns:a16="http://schemas.microsoft.com/office/drawing/2014/main" id="{61944961-6E9B-438B-A406-22C4C94FCDCD}"/>
              </a:ext>
            </a:extLst>
          </p:cNvPr>
          <p:cNvPicPr>
            <a:picLocks noChangeAspect="1"/>
          </p:cNvPicPr>
          <p:nvPr/>
        </p:nvPicPr>
        <p:blipFill>
          <a:blip r:embed="rId4"/>
          <a:stretch>
            <a:fillRect/>
          </a:stretch>
        </p:blipFill>
        <p:spPr>
          <a:xfrm>
            <a:off x="3491880" y="3612820"/>
            <a:ext cx="5574134" cy="3105865"/>
          </a:xfrm>
          <a:prstGeom prst="rect">
            <a:avLst/>
          </a:prstGeom>
        </p:spPr>
      </p:pic>
      <p:sp>
        <p:nvSpPr>
          <p:cNvPr id="8" name="箭头: 直角上 7">
            <a:extLst>
              <a:ext uri="{FF2B5EF4-FFF2-40B4-BE49-F238E27FC236}">
                <a16:creationId xmlns:a16="http://schemas.microsoft.com/office/drawing/2014/main" id="{351C6EDE-1CFB-496E-9604-64D6004C7DAC}"/>
              </a:ext>
            </a:extLst>
          </p:cNvPr>
          <p:cNvSpPr/>
          <p:nvPr/>
        </p:nvSpPr>
        <p:spPr>
          <a:xfrm rot="5400000">
            <a:off x="1639066" y="4349002"/>
            <a:ext cx="2304256" cy="10403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335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控制 </a:t>
            </a:r>
            <a:r>
              <a:rPr lang="en-US" altLang="zh-CN" sz="2400"/>
              <a:t>– </a:t>
            </a:r>
            <a:r>
              <a:rPr lang="zh-CN" altLang="en-US" sz="2400"/>
              <a:t>性能比较</a:t>
            </a:r>
            <a:endParaRPr lang="en-US" altLang="zh-CN" sz="2400" dirty="0"/>
          </a:p>
        </p:txBody>
      </p:sp>
      <p:sp>
        <p:nvSpPr>
          <p:cNvPr id="6" name="文本框 5">
            <a:extLst>
              <a:ext uri="{FF2B5EF4-FFF2-40B4-BE49-F238E27FC236}">
                <a16:creationId xmlns:a16="http://schemas.microsoft.com/office/drawing/2014/main" id="{CF739B1B-731F-4A9A-B74A-3F70E1C66678}"/>
              </a:ext>
            </a:extLst>
          </p:cNvPr>
          <p:cNvSpPr txBox="1"/>
          <p:nvPr/>
        </p:nvSpPr>
        <p:spPr>
          <a:xfrm>
            <a:off x="179512" y="1340768"/>
            <a:ext cx="7848872" cy="1568378"/>
          </a:xfrm>
          <a:prstGeom prst="rect">
            <a:avLst/>
          </a:prstGeom>
          <a:noFill/>
        </p:spPr>
        <p:txBody>
          <a:bodyPr wrap="square" rtlCol="0">
            <a:spAutoFit/>
          </a:bodyPr>
          <a:lstStyle/>
          <a:p>
            <a:r>
              <a:rPr lang="zh-CN" altLang="en-US"/>
              <a:t>在实际测试中发现：</a:t>
            </a:r>
            <a:endParaRPr lang="en-US" altLang="zh-CN"/>
          </a:p>
          <a:p>
            <a:pPr marL="285750" indent="-285750">
              <a:lnSpc>
                <a:spcPct val="150000"/>
              </a:lnSpc>
              <a:buFont typeface="Arial" panose="020B0604020202020204" pitchFamily="34" charset="0"/>
              <a:buChar char="•"/>
            </a:pPr>
            <a:r>
              <a:rPr lang="zh-CN" altLang="en-US"/>
              <a:t>方法一编译出的代码，运行时间大约</a:t>
            </a:r>
            <a:r>
              <a:rPr lang="en-US" altLang="zh-CN"/>
              <a:t>8</a:t>
            </a:r>
            <a:r>
              <a:rPr lang="zh-CN" altLang="en-US"/>
              <a:t>个时钟周期</a:t>
            </a:r>
            <a:endParaRPr lang="en-US" altLang="zh-CN"/>
          </a:p>
          <a:p>
            <a:pPr marL="285750" indent="-285750">
              <a:lnSpc>
                <a:spcPct val="150000"/>
              </a:lnSpc>
              <a:buFont typeface="Arial" panose="020B0604020202020204" pitchFamily="34" charset="0"/>
              <a:buChar char="•"/>
            </a:pPr>
            <a:r>
              <a:rPr lang="zh-CN" altLang="en-US"/>
              <a:t>方法二编译出的代码，在分支模式容易预测时，运行时间大约</a:t>
            </a:r>
            <a:r>
              <a:rPr lang="en-US" altLang="zh-CN"/>
              <a:t>8</a:t>
            </a:r>
            <a:r>
              <a:rPr lang="zh-CN" altLang="en-US"/>
              <a:t>个时钟周期；在分支模式随机时，每次调用大约</a:t>
            </a:r>
            <a:r>
              <a:rPr lang="en-US" altLang="zh-CN"/>
              <a:t>17.5</a:t>
            </a:r>
            <a:r>
              <a:rPr lang="zh-CN" altLang="en-US"/>
              <a:t>个时钟周期</a:t>
            </a:r>
          </a:p>
        </p:txBody>
      </p:sp>
      <p:sp>
        <p:nvSpPr>
          <p:cNvPr id="9" name="文本框 8">
            <a:extLst>
              <a:ext uri="{FF2B5EF4-FFF2-40B4-BE49-F238E27FC236}">
                <a16:creationId xmlns:a16="http://schemas.microsoft.com/office/drawing/2014/main" id="{7DE902F1-71C1-4ABB-891C-3FBFECB78421}"/>
              </a:ext>
            </a:extLst>
          </p:cNvPr>
          <p:cNvSpPr txBox="1"/>
          <p:nvPr/>
        </p:nvSpPr>
        <p:spPr>
          <a:xfrm>
            <a:off x="251520" y="3717032"/>
            <a:ext cx="7056784" cy="369332"/>
          </a:xfrm>
          <a:prstGeom prst="rect">
            <a:avLst/>
          </a:prstGeom>
          <a:noFill/>
        </p:spPr>
        <p:txBody>
          <a:bodyPr wrap="square" rtlCol="0">
            <a:spAutoFit/>
          </a:bodyPr>
          <a:lstStyle/>
          <a:p>
            <a:r>
              <a:rPr lang="zh-CN" altLang="en-US"/>
              <a:t>分支预测失败惩罚：清空错误执行流在流水线中的内容等</a:t>
            </a:r>
          </a:p>
        </p:txBody>
      </p:sp>
    </p:spTree>
    <p:extLst>
      <p:ext uri="{BB962C8B-B14F-4D97-AF65-F5344CB8AC3E}">
        <p14:creationId xmlns:p14="http://schemas.microsoft.com/office/powerpoint/2010/main" val="1867706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43C2-0B6D-BE87-6EC5-9912B189BCCE}"/>
              </a:ext>
            </a:extLst>
          </p:cNvPr>
          <p:cNvSpPr>
            <a:spLocks noGrp="1"/>
          </p:cNvSpPr>
          <p:nvPr>
            <p:ph type="title"/>
          </p:nvPr>
        </p:nvSpPr>
        <p:spPr/>
        <p:txBody>
          <a:bodyPr/>
          <a:lstStyle/>
          <a:p>
            <a:r>
              <a:rPr lang="zh-CN" altLang="en-US" sz="2400"/>
              <a:t>概述</a:t>
            </a:r>
            <a:endParaRPr lang="en-US" altLang="zh-CN" sz="2400" dirty="0"/>
          </a:p>
        </p:txBody>
      </p:sp>
      <p:sp>
        <p:nvSpPr>
          <p:cNvPr id="8" name="矩形 7">
            <a:extLst>
              <a:ext uri="{FF2B5EF4-FFF2-40B4-BE49-F238E27FC236}">
                <a16:creationId xmlns:a16="http://schemas.microsoft.com/office/drawing/2014/main" id="{23BF4BB1-F851-4B5F-8138-1690846FC2FB}"/>
              </a:ext>
            </a:extLst>
          </p:cNvPr>
          <p:cNvSpPr/>
          <p:nvPr/>
        </p:nvSpPr>
        <p:spPr>
          <a:xfrm>
            <a:off x="395536" y="1528135"/>
            <a:ext cx="7456764" cy="369332"/>
          </a:xfrm>
          <a:prstGeom prst="rect">
            <a:avLst/>
          </a:prstGeom>
        </p:spPr>
        <p:txBody>
          <a:bodyPr wrap="square">
            <a:spAutoFit/>
          </a:bodyPr>
          <a:lstStyle/>
          <a:p>
            <a:r>
              <a:rPr lang="zh-CN" altLang="en-US"/>
              <a:t>用高级语言编程的时候，机器屏蔽了程序的细节，即机器级的实现</a:t>
            </a:r>
            <a:endParaRPr lang="en-US" altLang="zh-CN"/>
          </a:p>
        </p:txBody>
      </p:sp>
      <p:sp>
        <p:nvSpPr>
          <p:cNvPr id="11" name="文本框 10">
            <a:extLst>
              <a:ext uri="{FF2B5EF4-FFF2-40B4-BE49-F238E27FC236}">
                <a16:creationId xmlns:a16="http://schemas.microsoft.com/office/drawing/2014/main" id="{57AABA81-0D6E-4092-A9A5-EE6A02317095}"/>
              </a:ext>
            </a:extLst>
          </p:cNvPr>
          <p:cNvSpPr txBox="1"/>
          <p:nvPr/>
        </p:nvSpPr>
        <p:spPr>
          <a:xfrm>
            <a:off x="4716016" y="2276872"/>
            <a:ext cx="4501999" cy="3277820"/>
          </a:xfrm>
          <a:prstGeom prst="rect">
            <a:avLst/>
          </a:prstGeom>
          <a:noFill/>
        </p:spPr>
        <p:txBody>
          <a:bodyPr wrap="square" rtlCol="0">
            <a:spAutoFit/>
          </a:bodyPr>
          <a:lstStyle/>
          <a:p>
            <a:pPr marL="342900" indent="-342900">
              <a:lnSpc>
                <a:spcPct val="150000"/>
              </a:lnSpc>
              <a:buFont typeface="+mj-lt"/>
              <a:buAutoNum type="arabicPeriod"/>
            </a:pPr>
            <a:endParaRPr lang="en-US" altLang="zh-CN"/>
          </a:p>
          <a:p>
            <a:pPr marL="342900" indent="-342900">
              <a:lnSpc>
                <a:spcPct val="150000"/>
              </a:lnSpc>
              <a:buFont typeface="+mj-lt"/>
              <a:buAutoNum type="arabicPeriod"/>
            </a:pPr>
            <a:r>
              <a:rPr lang="zh-CN" altLang="en-US"/>
              <a:t>局部变量在内存中如何分配空间</a:t>
            </a:r>
            <a:endParaRPr lang="en-US" altLang="zh-CN"/>
          </a:p>
          <a:p>
            <a:pPr marL="342900" indent="-342900">
              <a:lnSpc>
                <a:spcPct val="150000"/>
              </a:lnSpc>
              <a:buFont typeface="+mj-lt"/>
              <a:buAutoNum type="arabicPeriod"/>
            </a:pPr>
            <a:r>
              <a:rPr lang="zh-CN" altLang="en-US"/>
              <a:t>如何给子函数传递参数，这由谁来决定</a:t>
            </a:r>
            <a:endParaRPr lang="en-US" altLang="zh-CN"/>
          </a:p>
          <a:p>
            <a:pPr marL="342900" indent="-342900">
              <a:lnSpc>
                <a:spcPct val="150000"/>
              </a:lnSpc>
              <a:buFont typeface="+mj-lt"/>
              <a:buAutoNum type="arabicPeriod"/>
            </a:pPr>
            <a:r>
              <a:rPr lang="zh-CN" altLang="en-US"/>
              <a:t>如何实现</a:t>
            </a:r>
            <a:r>
              <a:rPr lang="en-US" altLang="zh-CN"/>
              <a:t>C</a:t>
            </a:r>
            <a:r>
              <a:rPr lang="zh-CN" altLang="en-US"/>
              <a:t>语言中的控制结构如</a:t>
            </a:r>
            <a:r>
              <a:rPr lang="en-US" altLang="zh-CN"/>
              <a:t>if, while, switch</a:t>
            </a:r>
          </a:p>
          <a:p>
            <a:pPr marL="342900" indent="-342900">
              <a:lnSpc>
                <a:spcPct val="150000"/>
              </a:lnSpc>
              <a:buFont typeface="+mj-lt"/>
              <a:buAutoNum type="arabicPeriod"/>
            </a:pPr>
            <a:endParaRPr lang="en-US" altLang="zh-CN"/>
          </a:p>
          <a:p>
            <a:pPr marL="342900" indent="-342900">
              <a:lnSpc>
                <a:spcPct val="150000"/>
              </a:lnSpc>
              <a:buFont typeface="+mj-lt"/>
              <a:buAutoNum type="arabicPeriod"/>
            </a:pPr>
            <a:endParaRPr lang="en-US" altLang="zh-CN"/>
          </a:p>
          <a:p>
            <a:pPr marL="342900" indent="-342900">
              <a:buFont typeface="+mj-lt"/>
              <a:buAutoNum type="arabicPeriod"/>
            </a:pPr>
            <a:endParaRPr lang="zh-CN" altLang="en-US"/>
          </a:p>
        </p:txBody>
      </p:sp>
      <p:pic>
        <p:nvPicPr>
          <p:cNvPr id="12" name="图片 11">
            <a:extLst>
              <a:ext uri="{FF2B5EF4-FFF2-40B4-BE49-F238E27FC236}">
                <a16:creationId xmlns:a16="http://schemas.microsoft.com/office/drawing/2014/main" id="{F6057159-0863-4B1F-8150-63BDB9137D68}"/>
              </a:ext>
            </a:extLst>
          </p:cNvPr>
          <p:cNvPicPr>
            <a:picLocks noChangeAspect="1"/>
          </p:cNvPicPr>
          <p:nvPr/>
        </p:nvPicPr>
        <p:blipFill>
          <a:blip r:embed="rId3"/>
          <a:stretch>
            <a:fillRect/>
          </a:stretch>
        </p:blipFill>
        <p:spPr>
          <a:xfrm>
            <a:off x="539795" y="2564904"/>
            <a:ext cx="4032205" cy="4079364"/>
          </a:xfrm>
          <a:prstGeom prst="rect">
            <a:avLst/>
          </a:prstGeom>
        </p:spPr>
      </p:pic>
    </p:spTree>
    <p:extLst>
      <p:ext uri="{BB962C8B-B14F-4D97-AF65-F5344CB8AC3E}">
        <p14:creationId xmlns:p14="http://schemas.microsoft.com/office/powerpoint/2010/main" val="4930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过程</a:t>
            </a:r>
            <a:endParaRPr lang="en-US" altLang="zh-CN" sz="2400" dirty="0"/>
          </a:p>
        </p:txBody>
      </p:sp>
      <p:sp>
        <p:nvSpPr>
          <p:cNvPr id="7" name="文本框 6">
            <a:extLst>
              <a:ext uri="{FF2B5EF4-FFF2-40B4-BE49-F238E27FC236}">
                <a16:creationId xmlns:a16="http://schemas.microsoft.com/office/drawing/2014/main" id="{4E80EC55-2A3E-47DC-B831-28CFF1801D65}"/>
              </a:ext>
            </a:extLst>
          </p:cNvPr>
          <p:cNvSpPr txBox="1"/>
          <p:nvPr/>
        </p:nvSpPr>
        <p:spPr>
          <a:xfrm>
            <a:off x="323528" y="1628800"/>
            <a:ext cx="8208912" cy="4801314"/>
          </a:xfrm>
          <a:prstGeom prst="rect">
            <a:avLst/>
          </a:prstGeom>
          <a:noFill/>
        </p:spPr>
        <p:txBody>
          <a:bodyPr wrap="square" rtlCol="0">
            <a:spAutoFit/>
          </a:bodyPr>
          <a:lstStyle/>
          <a:p>
            <a:r>
              <a:rPr lang="zh-CN" altLang="en-US"/>
              <a:t>在机器级，需要对过程有支持：</a:t>
            </a:r>
            <a:r>
              <a:rPr lang="en-US" altLang="zh-CN"/>
              <a:t>(</a:t>
            </a:r>
            <a:r>
              <a:rPr lang="zh-CN" altLang="en-US"/>
              <a:t>假设过程</a:t>
            </a:r>
            <a:r>
              <a:rPr lang="en-US" altLang="zh-CN"/>
              <a:t>P</a:t>
            </a:r>
            <a:r>
              <a:rPr lang="zh-CN" altLang="en-US"/>
              <a:t>调用过程</a:t>
            </a:r>
            <a:r>
              <a:rPr lang="en-US" altLang="zh-CN"/>
              <a:t>Q</a:t>
            </a:r>
            <a:r>
              <a:rPr lang="zh-CN" altLang="en-US"/>
              <a:t>，</a:t>
            </a:r>
            <a:r>
              <a:rPr lang="en-US" altLang="zh-CN"/>
              <a:t>Q</a:t>
            </a:r>
            <a:r>
              <a:rPr lang="zh-CN" altLang="en-US"/>
              <a:t>执行后返回</a:t>
            </a:r>
            <a:r>
              <a:rPr lang="en-US" altLang="zh-CN"/>
              <a:t>P)</a:t>
            </a:r>
          </a:p>
          <a:p>
            <a:pPr marL="285750" indent="-285750">
              <a:lnSpc>
                <a:spcPct val="150000"/>
              </a:lnSpc>
              <a:buFont typeface="Arial" panose="020B0604020202020204" pitchFamily="34" charset="0"/>
              <a:buChar char="•"/>
            </a:pPr>
            <a:r>
              <a:rPr lang="zh-CN" altLang="en-US"/>
              <a:t>传递控制：</a:t>
            </a:r>
            <a:br>
              <a:rPr lang="en-US" altLang="zh-CN"/>
            </a:br>
            <a:r>
              <a:rPr lang="zh-CN" altLang="en-US"/>
              <a:t>进入过程</a:t>
            </a:r>
            <a:r>
              <a:rPr lang="en-US" altLang="zh-CN"/>
              <a:t>Q</a:t>
            </a:r>
            <a:r>
              <a:rPr lang="zh-CN" altLang="en-US"/>
              <a:t>时，</a:t>
            </a:r>
            <a:r>
              <a:rPr lang="en-US" altLang="zh-CN"/>
              <a:t>PC</a:t>
            </a:r>
            <a:r>
              <a:rPr lang="zh-CN" altLang="en-US"/>
              <a:t>需要设置为</a:t>
            </a:r>
            <a:r>
              <a:rPr lang="en-US" altLang="zh-CN"/>
              <a:t>Q</a:t>
            </a:r>
            <a:r>
              <a:rPr lang="zh-CN" altLang="en-US"/>
              <a:t>的起始地址；</a:t>
            </a:r>
            <a:r>
              <a:rPr lang="en-US" altLang="zh-CN"/>
              <a:t>Q</a:t>
            </a:r>
            <a:r>
              <a:rPr lang="zh-CN" altLang="en-US"/>
              <a:t>返回时，需要将</a:t>
            </a:r>
            <a:r>
              <a:rPr lang="en-US" altLang="zh-CN"/>
              <a:t>PC</a:t>
            </a:r>
            <a:r>
              <a:rPr lang="zh-CN" altLang="en-US"/>
              <a:t>设置为</a:t>
            </a:r>
            <a:r>
              <a:rPr lang="en-US" altLang="zh-CN"/>
              <a:t>P</a:t>
            </a:r>
            <a:r>
              <a:rPr lang="zh-CN" altLang="en-US"/>
              <a:t>中调用</a:t>
            </a:r>
            <a:r>
              <a:rPr lang="en-US" altLang="zh-CN"/>
              <a:t>Q</a:t>
            </a:r>
            <a:r>
              <a:rPr lang="zh-CN" altLang="en-US"/>
              <a:t>的后一条指令。</a:t>
            </a:r>
            <a:endParaRPr lang="en-US" altLang="zh-CN"/>
          </a:p>
          <a:p>
            <a:pPr marL="285750" indent="-285750">
              <a:lnSpc>
                <a:spcPct val="150000"/>
              </a:lnSpc>
              <a:buFont typeface="Arial" panose="020B0604020202020204" pitchFamily="34" charset="0"/>
              <a:buChar char="•"/>
            </a:pPr>
            <a:endParaRPr lang="en-US" altLang="zh-CN"/>
          </a:p>
          <a:p>
            <a:pPr marL="285750" indent="-285750">
              <a:lnSpc>
                <a:spcPct val="150000"/>
              </a:lnSpc>
              <a:buFont typeface="Arial" panose="020B0604020202020204" pitchFamily="34" charset="0"/>
              <a:buChar char="•"/>
            </a:pPr>
            <a:r>
              <a:rPr lang="zh-CN" altLang="en-US"/>
              <a:t>传递数据：</a:t>
            </a:r>
            <a:br>
              <a:rPr lang="en-US" altLang="zh-CN"/>
            </a:br>
            <a:r>
              <a:rPr lang="en-US" altLang="zh-CN"/>
              <a:t>P</a:t>
            </a:r>
            <a:r>
              <a:rPr lang="zh-CN" altLang="en-US"/>
              <a:t>必须能够向</a:t>
            </a:r>
            <a:r>
              <a:rPr lang="en-US" altLang="zh-CN"/>
              <a:t>Q</a:t>
            </a:r>
            <a:r>
              <a:rPr lang="zh-CN" altLang="en-US"/>
              <a:t>提供一个或多个参数，</a:t>
            </a:r>
            <a:r>
              <a:rPr lang="en-US" altLang="zh-CN"/>
              <a:t>Q</a:t>
            </a:r>
            <a:r>
              <a:rPr lang="zh-CN" altLang="en-US"/>
              <a:t>需要向</a:t>
            </a:r>
            <a:r>
              <a:rPr lang="en-US" altLang="zh-CN"/>
              <a:t>P</a:t>
            </a:r>
            <a:r>
              <a:rPr lang="zh-CN" altLang="en-US"/>
              <a:t>返回一个值</a:t>
            </a:r>
            <a:endParaRPr lang="en-US" altLang="zh-CN"/>
          </a:p>
          <a:p>
            <a:pPr marL="285750" indent="-285750">
              <a:lnSpc>
                <a:spcPct val="150000"/>
              </a:lnSpc>
              <a:buFont typeface="Arial" panose="020B0604020202020204" pitchFamily="34" charset="0"/>
              <a:buChar char="•"/>
            </a:pPr>
            <a:endParaRPr lang="en-US" altLang="zh-CN"/>
          </a:p>
          <a:p>
            <a:pPr marL="285750" indent="-285750">
              <a:lnSpc>
                <a:spcPct val="150000"/>
              </a:lnSpc>
              <a:buFont typeface="Arial" panose="020B0604020202020204" pitchFamily="34" charset="0"/>
              <a:buChar char="•"/>
            </a:pPr>
            <a:r>
              <a:rPr lang="zh-CN" altLang="en-US"/>
              <a:t>分配和释放内存：</a:t>
            </a:r>
            <a:br>
              <a:rPr lang="en-US" altLang="zh-CN"/>
            </a:br>
            <a:r>
              <a:rPr lang="zh-CN" altLang="en-US"/>
              <a:t>在</a:t>
            </a:r>
            <a:r>
              <a:rPr lang="en-US" altLang="zh-CN"/>
              <a:t>Q</a:t>
            </a:r>
            <a:r>
              <a:rPr lang="zh-CN" altLang="en-US"/>
              <a:t>开始执行时，可能需要为局部变量分配空间；在返回前，需要释放这些空间</a:t>
            </a:r>
            <a:endParaRPr lang="en-US" altLang="zh-CN"/>
          </a:p>
          <a:p>
            <a:endParaRPr lang="zh-CN" altLang="en-US"/>
          </a:p>
        </p:txBody>
      </p:sp>
    </p:spTree>
    <p:extLst>
      <p:ext uri="{BB962C8B-B14F-4D97-AF65-F5344CB8AC3E}">
        <p14:creationId xmlns:p14="http://schemas.microsoft.com/office/powerpoint/2010/main" val="3345391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过程 </a:t>
            </a:r>
            <a:r>
              <a:rPr lang="en-US" altLang="zh-CN" sz="2400"/>
              <a:t>– </a:t>
            </a:r>
            <a:r>
              <a:rPr lang="zh-CN" altLang="en-US" sz="2400"/>
              <a:t>运行时栈</a:t>
            </a:r>
            <a:endParaRPr lang="en-US" altLang="zh-CN" sz="2400" dirty="0"/>
          </a:p>
        </p:txBody>
      </p:sp>
      <p:pic>
        <p:nvPicPr>
          <p:cNvPr id="2" name="图片 1">
            <a:extLst>
              <a:ext uri="{FF2B5EF4-FFF2-40B4-BE49-F238E27FC236}">
                <a16:creationId xmlns:a16="http://schemas.microsoft.com/office/drawing/2014/main" id="{A92C1222-8AF3-41FB-90A8-4FA47F31C8CF}"/>
              </a:ext>
            </a:extLst>
          </p:cNvPr>
          <p:cNvPicPr>
            <a:picLocks noChangeAspect="1"/>
          </p:cNvPicPr>
          <p:nvPr/>
        </p:nvPicPr>
        <p:blipFill>
          <a:blip r:embed="rId3"/>
          <a:stretch>
            <a:fillRect/>
          </a:stretch>
        </p:blipFill>
        <p:spPr>
          <a:xfrm>
            <a:off x="683568" y="1465085"/>
            <a:ext cx="3467491" cy="5229200"/>
          </a:xfrm>
          <a:prstGeom prst="rect">
            <a:avLst/>
          </a:prstGeom>
        </p:spPr>
      </p:pic>
    </p:spTree>
    <p:extLst>
      <p:ext uri="{BB962C8B-B14F-4D97-AF65-F5344CB8AC3E}">
        <p14:creationId xmlns:p14="http://schemas.microsoft.com/office/powerpoint/2010/main" val="3639355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过程 </a:t>
            </a:r>
            <a:r>
              <a:rPr lang="en-US" altLang="zh-CN" sz="2400"/>
              <a:t>– </a:t>
            </a:r>
            <a:r>
              <a:rPr lang="zh-CN" altLang="en-US" sz="2400"/>
              <a:t>转移控制</a:t>
            </a:r>
            <a:endParaRPr lang="en-US" altLang="zh-CN" sz="2400" dirty="0"/>
          </a:p>
        </p:txBody>
      </p:sp>
      <p:pic>
        <p:nvPicPr>
          <p:cNvPr id="3" name="图片 2">
            <a:extLst>
              <a:ext uri="{FF2B5EF4-FFF2-40B4-BE49-F238E27FC236}">
                <a16:creationId xmlns:a16="http://schemas.microsoft.com/office/drawing/2014/main" id="{43B43198-C629-41B6-8C2F-19E87454DED6}"/>
              </a:ext>
            </a:extLst>
          </p:cNvPr>
          <p:cNvPicPr>
            <a:picLocks noChangeAspect="1"/>
          </p:cNvPicPr>
          <p:nvPr/>
        </p:nvPicPr>
        <p:blipFill>
          <a:blip r:embed="rId3"/>
          <a:stretch>
            <a:fillRect/>
          </a:stretch>
        </p:blipFill>
        <p:spPr>
          <a:xfrm>
            <a:off x="251520" y="1412776"/>
            <a:ext cx="4980560" cy="1755629"/>
          </a:xfrm>
          <a:prstGeom prst="rect">
            <a:avLst/>
          </a:prstGeom>
        </p:spPr>
      </p:pic>
      <p:pic>
        <p:nvPicPr>
          <p:cNvPr id="5" name="图片 4">
            <a:extLst>
              <a:ext uri="{FF2B5EF4-FFF2-40B4-BE49-F238E27FC236}">
                <a16:creationId xmlns:a16="http://schemas.microsoft.com/office/drawing/2014/main" id="{22952CE5-5F23-4E09-9631-0FFC5A366B97}"/>
              </a:ext>
            </a:extLst>
          </p:cNvPr>
          <p:cNvPicPr>
            <a:picLocks noChangeAspect="1"/>
          </p:cNvPicPr>
          <p:nvPr/>
        </p:nvPicPr>
        <p:blipFill>
          <a:blip r:embed="rId4"/>
          <a:stretch>
            <a:fillRect/>
          </a:stretch>
        </p:blipFill>
        <p:spPr>
          <a:xfrm>
            <a:off x="306893" y="3168405"/>
            <a:ext cx="5489243" cy="644931"/>
          </a:xfrm>
          <a:prstGeom prst="rect">
            <a:avLst/>
          </a:prstGeom>
        </p:spPr>
      </p:pic>
      <p:pic>
        <p:nvPicPr>
          <p:cNvPr id="6" name="图片 5">
            <a:extLst>
              <a:ext uri="{FF2B5EF4-FFF2-40B4-BE49-F238E27FC236}">
                <a16:creationId xmlns:a16="http://schemas.microsoft.com/office/drawing/2014/main" id="{A3C796B6-B747-42F2-A629-75C03BDB5DF5}"/>
              </a:ext>
            </a:extLst>
          </p:cNvPr>
          <p:cNvPicPr>
            <a:picLocks noChangeAspect="1"/>
          </p:cNvPicPr>
          <p:nvPr/>
        </p:nvPicPr>
        <p:blipFill>
          <a:blip r:embed="rId5"/>
          <a:stretch>
            <a:fillRect/>
          </a:stretch>
        </p:blipFill>
        <p:spPr>
          <a:xfrm>
            <a:off x="251520" y="4030326"/>
            <a:ext cx="7812360" cy="2634993"/>
          </a:xfrm>
          <a:prstGeom prst="rect">
            <a:avLst/>
          </a:prstGeom>
        </p:spPr>
      </p:pic>
    </p:spTree>
    <p:extLst>
      <p:ext uri="{BB962C8B-B14F-4D97-AF65-F5344CB8AC3E}">
        <p14:creationId xmlns:p14="http://schemas.microsoft.com/office/powerpoint/2010/main" val="2241419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过程 </a:t>
            </a:r>
            <a:r>
              <a:rPr lang="en-US" altLang="zh-CN" sz="2400"/>
              <a:t>– </a:t>
            </a:r>
            <a:r>
              <a:rPr lang="zh-CN" altLang="en-US" sz="2400"/>
              <a:t>传递数据</a:t>
            </a:r>
            <a:endParaRPr lang="en-US" altLang="zh-CN" sz="2400" dirty="0"/>
          </a:p>
        </p:txBody>
      </p:sp>
      <p:pic>
        <p:nvPicPr>
          <p:cNvPr id="2" name="图片 1">
            <a:extLst>
              <a:ext uri="{FF2B5EF4-FFF2-40B4-BE49-F238E27FC236}">
                <a16:creationId xmlns:a16="http://schemas.microsoft.com/office/drawing/2014/main" id="{D3538D66-11CB-4CDA-BD2A-FA5BDC8A4A62}"/>
              </a:ext>
            </a:extLst>
          </p:cNvPr>
          <p:cNvPicPr>
            <a:picLocks noChangeAspect="1"/>
          </p:cNvPicPr>
          <p:nvPr/>
        </p:nvPicPr>
        <p:blipFill>
          <a:blip r:embed="rId3"/>
          <a:stretch>
            <a:fillRect/>
          </a:stretch>
        </p:blipFill>
        <p:spPr>
          <a:xfrm>
            <a:off x="107504" y="1484784"/>
            <a:ext cx="8748464" cy="2017828"/>
          </a:xfrm>
          <a:prstGeom prst="rect">
            <a:avLst/>
          </a:prstGeom>
        </p:spPr>
      </p:pic>
      <p:sp>
        <p:nvSpPr>
          <p:cNvPr id="7" name="文本框 6">
            <a:extLst>
              <a:ext uri="{FF2B5EF4-FFF2-40B4-BE49-F238E27FC236}">
                <a16:creationId xmlns:a16="http://schemas.microsoft.com/office/drawing/2014/main" id="{5BBB965D-7F05-4A5A-8511-4A8DA2023F16}"/>
              </a:ext>
            </a:extLst>
          </p:cNvPr>
          <p:cNvSpPr txBox="1"/>
          <p:nvPr/>
        </p:nvSpPr>
        <p:spPr>
          <a:xfrm>
            <a:off x="251520" y="3825306"/>
            <a:ext cx="7056784" cy="2031325"/>
          </a:xfrm>
          <a:prstGeom prst="rect">
            <a:avLst/>
          </a:prstGeom>
          <a:noFill/>
        </p:spPr>
        <p:txBody>
          <a:bodyPr wrap="square" rtlCol="0">
            <a:spAutoFit/>
          </a:bodyPr>
          <a:lstStyle/>
          <a:p>
            <a:r>
              <a:rPr lang="en-US" altLang="zh-CN"/>
              <a:t>x86-64</a:t>
            </a:r>
            <a:r>
              <a:rPr lang="zh-CN" altLang="en-US"/>
              <a:t>中，大部分的过程间传递数据通过寄存器完成</a:t>
            </a:r>
            <a:endParaRPr lang="en-US" altLang="zh-CN"/>
          </a:p>
          <a:p>
            <a:endParaRPr lang="en-US" altLang="zh-CN"/>
          </a:p>
          <a:p>
            <a:endParaRPr lang="en-US" altLang="zh-CN"/>
          </a:p>
          <a:p>
            <a:pPr>
              <a:lnSpc>
                <a:spcPct val="150000"/>
              </a:lnSpc>
            </a:pPr>
            <a:r>
              <a:rPr lang="zh-CN" altLang="en-US"/>
              <a:t>当参数超过</a:t>
            </a:r>
            <a:r>
              <a:rPr lang="en-US" altLang="zh-CN"/>
              <a:t>6</a:t>
            </a:r>
            <a:r>
              <a:rPr lang="zh-CN" altLang="en-US"/>
              <a:t>个时，需要把第</a:t>
            </a:r>
            <a:r>
              <a:rPr lang="en-US" altLang="zh-CN"/>
              <a:t>1-6</a:t>
            </a:r>
            <a:r>
              <a:rPr lang="zh-CN" altLang="en-US"/>
              <a:t>个参数放到对应寄存器中；</a:t>
            </a:r>
            <a:endParaRPr lang="en-US" altLang="zh-CN"/>
          </a:p>
          <a:p>
            <a:pPr>
              <a:lnSpc>
                <a:spcPct val="150000"/>
              </a:lnSpc>
            </a:pPr>
            <a:r>
              <a:rPr lang="en-US" altLang="zh-CN"/>
              <a:t>7-n</a:t>
            </a:r>
            <a:r>
              <a:rPr lang="zh-CN" altLang="en-US"/>
              <a:t>个参数放到栈中，其中第</a:t>
            </a:r>
            <a:r>
              <a:rPr lang="en-US" altLang="zh-CN"/>
              <a:t>7</a:t>
            </a:r>
            <a:r>
              <a:rPr lang="zh-CN" altLang="en-US"/>
              <a:t>个参数所在位置为栈顶</a:t>
            </a:r>
            <a:endParaRPr lang="en-US" altLang="zh-CN"/>
          </a:p>
          <a:p>
            <a:endParaRPr lang="en-US" altLang="zh-CN"/>
          </a:p>
        </p:txBody>
      </p:sp>
    </p:spTree>
    <p:extLst>
      <p:ext uri="{BB962C8B-B14F-4D97-AF65-F5344CB8AC3E}">
        <p14:creationId xmlns:p14="http://schemas.microsoft.com/office/powerpoint/2010/main" val="2858051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过程 </a:t>
            </a:r>
            <a:r>
              <a:rPr lang="en-US" altLang="zh-CN" sz="2400"/>
              <a:t>– </a:t>
            </a:r>
            <a:r>
              <a:rPr lang="zh-CN" altLang="en-US" sz="2400"/>
              <a:t>传递数据</a:t>
            </a:r>
            <a:endParaRPr lang="en-US" altLang="zh-CN" sz="2400" dirty="0"/>
          </a:p>
        </p:txBody>
      </p:sp>
      <p:pic>
        <p:nvPicPr>
          <p:cNvPr id="3" name="图片 2">
            <a:extLst>
              <a:ext uri="{FF2B5EF4-FFF2-40B4-BE49-F238E27FC236}">
                <a16:creationId xmlns:a16="http://schemas.microsoft.com/office/drawing/2014/main" id="{78868A00-FF8B-424B-A1DA-4E4F5F10374B}"/>
              </a:ext>
            </a:extLst>
          </p:cNvPr>
          <p:cNvPicPr>
            <a:picLocks noChangeAspect="1"/>
          </p:cNvPicPr>
          <p:nvPr/>
        </p:nvPicPr>
        <p:blipFill>
          <a:blip r:embed="rId3"/>
          <a:stretch>
            <a:fillRect/>
          </a:stretch>
        </p:blipFill>
        <p:spPr>
          <a:xfrm>
            <a:off x="1835696" y="1268760"/>
            <a:ext cx="3686958" cy="2789533"/>
          </a:xfrm>
          <a:prstGeom prst="rect">
            <a:avLst/>
          </a:prstGeom>
        </p:spPr>
      </p:pic>
      <p:pic>
        <p:nvPicPr>
          <p:cNvPr id="5" name="图片 4">
            <a:extLst>
              <a:ext uri="{FF2B5EF4-FFF2-40B4-BE49-F238E27FC236}">
                <a16:creationId xmlns:a16="http://schemas.microsoft.com/office/drawing/2014/main" id="{3A52A8BE-054B-40EF-98FE-3A3C397F5436}"/>
              </a:ext>
            </a:extLst>
          </p:cNvPr>
          <p:cNvPicPr>
            <a:picLocks noChangeAspect="1"/>
          </p:cNvPicPr>
          <p:nvPr/>
        </p:nvPicPr>
        <p:blipFill>
          <a:blip r:embed="rId4"/>
          <a:stretch>
            <a:fillRect/>
          </a:stretch>
        </p:blipFill>
        <p:spPr>
          <a:xfrm>
            <a:off x="1475656" y="4836974"/>
            <a:ext cx="4968552" cy="1840422"/>
          </a:xfrm>
          <a:prstGeom prst="rect">
            <a:avLst/>
          </a:prstGeom>
        </p:spPr>
      </p:pic>
      <p:sp>
        <p:nvSpPr>
          <p:cNvPr id="6" name="箭头: 下 5">
            <a:extLst>
              <a:ext uri="{FF2B5EF4-FFF2-40B4-BE49-F238E27FC236}">
                <a16:creationId xmlns:a16="http://schemas.microsoft.com/office/drawing/2014/main" id="{6BED2A73-D4DB-4128-9E4D-FB24AA12644A}"/>
              </a:ext>
            </a:extLst>
          </p:cNvPr>
          <p:cNvSpPr/>
          <p:nvPr/>
        </p:nvSpPr>
        <p:spPr>
          <a:xfrm>
            <a:off x="3527884" y="4098115"/>
            <a:ext cx="432048"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7923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过程 </a:t>
            </a:r>
            <a:r>
              <a:rPr lang="en-US" altLang="zh-CN" sz="2400"/>
              <a:t>– </a:t>
            </a:r>
            <a:r>
              <a:rPr lang="zh-CN" altLang="en-US" sz="2400"/>
              <a:t>栈上的局部存储</a:t>
            </a:r>
            <a:endParaRPr lang="en-US" altLang="zh-CN" sz="2400" dirty="0"/>
          </a:p>
        </p:txBody>
      </p:sp>
      <p:sp>
        <p:nvSpPr>
          <p:cNvPr id="7" name="文本框 6">
            <a:extLst>
              <a:ext uri="{FF2B5EF4-FFF2-40B4-BE49-F238E27FC236}">
                <a16:creationId xmlns:a16="http://schemas.microsoft.com/office/drawing/2014/main" id="{664AD10E-BB20-4F9C-9108-B34C8187F757}"/>
              </a:ext>
            </a:extLst>
          </p:cNvPr>
          <p:cNvSpPr txBox="1"/>
          <p:nvPr/>
        </p:nvSpPr>
        <p:spPr>
          <a:xfrm>
            <a:off x="179512" y="1317672"/>
            <a:ext cx="7056784" cy="2122376"/>
          </a:xfrm>
          <a:prstGeom prst="rect">
            <a:avLst/>
          </a:prstGeom>
          <a:noFill/>
        </p:spPr>
        <p:txBody>
          <a:bodyPr wrap="square" rtlCol="0">
            <a:spAutoFit/>
          </a:bodyPr>
          <a:lstStyle/>
          <a:p>
            <a:pPr>
              <a:lnSpc>
                <a:spcPct val="150000"/>
              </a:lnSpc>
            </a:pPr>
            <a:r>
              <a:rPr lang="zh-CN" altLang="en-US"/>
              <a:t>很多情况下，我们不需要在栈上存储局部数据。</a:t>
            </a:r>
            <a:endParaRPr lang="en-US" altLang="zh-CN"/>
          </a:p>
          <a:p>
            <a:pPr>
              <a:lnSpc>
                <a:spcPct val="150000"/>
              </a:lnSpc>
            </a:pPr>
            <a:endParaRPr lang="en-US" altLang="zh-CN"/>
          </a:p>
          <a:p>
            <a:pPr>
              <a:lnSpc>
                <a:spcPct val="150000"/>
              </a:lnSpc>
            </a:pPr>
            <a:r>
              <a:rPr lang="zh-CN" altLang="en-US"/>
              <a:t>但某些情况必须将数据存放在内存中：</a:t>
            </a:r>
            <a:endParaRPr lang="en-US" altLang="zh-CN"/>
          </a:p>
          <a:p>
            <a:pPr marL="342900" indent="-342900">
              <a:lnSpc>
                <a:spcPct val="150000"/>
              </a:lnSpc>
              <a:buFont typeface="+mj-lt"/>
              <a:buAutoNum type="arabicPeriod"/>
            </a:pPr>
            <a:r>
              <a:rPr lang="zh-CN" altLang="en-US"/>
              <a:t>寄存器不足够存放所有本地数据</a:t>
            </a:r>
            <a:endParaRPr lang="en-US" altLang="zh-CN"/>
          </a:p>
          <a:p>
            <a:pPr marL="342900" indent="-342900">
              <a:lnSpc>
                <a:spcPct val="150000"/>
              </a:lnSpc>
              <a:buFont typeface="+mj-lt"/>
              <a:buAutoNum type="arabicPeriod"/>
            </a:pPr>
            <a:r>
              <a:rPr lang="zh-CN" altLang="en-US"/>
              <a:t>对一个局部变量使用地址运算符</a:t>
            </a:r>
            <a:r>
              <a:rPr lang="en-US" altLang="zh-CN"/>
              <a:t>&amp;</a:t>
            </a:r>
            <a:r>
              <a:rPr lang="zh-CN" altLang="en-US"/>
              <a:t>，此时必须为他产生一个地址</a:t>
            </a:r>
          </a:p>
        </p:txBody>
      </p:sp>
      <p:pic>
        <p:nvPicPr>
          <p:cNvPr id="2" name="图片 1">
            <a:extLst>
              <a:ext uri="{FF2B5EF4-FFF2-40B4-BE49-F238E27FC236}">
                <a16:creationId xmlns:a16="http://schemas.microsoft.com/office/drawing/2014/main" id="{093CE2D2-9718-4898-AB5B-7BEB86E0DF34}"/>
              </a:ext>
            </a:extLst>
          </p:cNvPr>
          <p:cNvPicPr>
            <a:picLocks noChangeAspect="1"/>
          </p:cNvPicPr>
          <p:nvPr/>
        </p:nvPicPr>
        <p:blipFill>
          <a:blip r:embed="rId3"/>
          <a:stretch>
            <a:fillRect/>
          </a:stretch>
        </p:blipFill>
        <p:spPr>
          <a:xfrm>
            <a:off x="0" y="4005064"/>
            <a:ext cx="5040560" cy="2125026"/>
          </a:xfrm>
          <a:prstGeom prst="rect">
            <a:avLst/>
          </a:prstGeom>
        </p:spPr>
      </p:pic>
      <p:pic>
        <p:nvPicPr>
          <p:cNvPr id="8" name="图片 7">
            <a:extLst>
              <a:ext uri="{FF2B5EF4-FFF2-40B4-BE49-F238E27FC236}">
                <a16:creationId xmlns:a16="http://schemas.microsoft.com/office/drawing/2014/main" id="{52DD6686-0D64-4838-9384-F8397B9BE50B}"/>
              </a:ext>
            </a:extLst>
          </p:cNvPr>
          <p:cNvPicPr>
            <a:picLocks noChangeAspect="1"/>
          </p:cNvPicPr>
          <p:nvPr/>
        </p:nvPicPr>
        <p:blipFill>
          <a:blip r:embed="rId4"/>
          <a:stretch>
            <a:fillRect/>
          </a:stretch>
        </p:blipFill>
        <p:spPr>
          <a:xfrm>
            <a:off x="5101126" y="4028512"/>
            <a:ext cx="4029444" cy="2185165"/>
          </a:xfrm>
          <a:prstGeom prst="rect">
            <a:avLst/>
          </a:prstGeom>
        </p:spPr>
      </p:pic>
    </p:spTree>
    <p:extLst>
      <p:ext uri="{BB962C8B-B14F-4D97-AF65-F5344CB8AC3E}">
        <p14:creationId xmlns:p14="http://schemas.microsoft.com/office/powerpoint/2010/main" val="49663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过程 </a:t>
            </a:r>
            <a:r>
              <a:rPr lang="en-US" altLang="zh-CN" sz="2400"/>
              <a:t>– </a:t>
            </a:r>
            <a:r>
              <a:rPr lang="zh-CN" altLang="en-US" sz="2400"/>
              <a:t>栈上的局部存储</a:t>
            </a:r>
            <a:endParaRPr lang="en-US" altLang="zh-CN" sz="2400" dirty="0"/>
          </a:p>
        </p:txBody>
      </p:sp>
      <p:sp>
        <p:nvSpPr>
          <p:cNvPr id="7" name="文本框 6">
            <a:extLst>
              <a:ext uri="{FF2B5EF4-FFF2-40B4-BE49-F238E27FC236}">
                <a16:creationId xmlns:a16="http://schemas.microsoft.com/office/drawing/2014/main" id="{664AD10E-BB20-4F9C-9108-B34C8187F757}"/>
              </a:ext>
            </a:extLst>
          </p:cNvPr>
          <p:cNvSpPr txBox="1"/>
          <p:nvPr/>
        </p:nvSpPr>
        <p:spPr>
          <a:xfrm>
            <a:off x="179512" y="1317672"/>
            <a:ext cx="7056784" cy="2122376"/>
          </a:xfrm>
          <a:prstGeom prst="rect">
            <a:avLst/>
          </a:prstGeom>
          <a:noFill/>
        </p:spPr>
        <p:txBody>
          <a:bodyPr wrap="square" rtlCol="0">
            <a:spAutoFit/>
          </a:bodyPr>
          <a:lstStyle/>
          <a:p>
            <a:pPr>
              <a:lnSpc>
                <a:spcPct val="150000"/>
              </a:lnSpc>
            </a:pPr>
            <a:r>
              <a:rPr lang="zh-CN" altLang="en-US"/>
              <a:t>很多情况下，我们不需要在栈上存储局部数据。</a:t>
            </a:r>
            <a:endParaRPr lang="en-US" altLang="zh-CN"/>
          </a:p>
          <a:p>
            <a:pPr>
              <a:lnSpc>
                <a:spcPct val="150000"/>
              </a:lnSpc>
            </a:pPr>
            <a:endParaRPr lang="en-US" altLang="zh-CN"/>
          </a:p>
          <a:p>
            <a:pPr>
              <a:lnSpc>
                <a:spcPct val="150000"/>
              </a:lnSpc>
            </a:pPr>
            <a:r>
              <a:rPr lang="zh-CN" altLang="en-US"/>
              <a:t>但某些情况必须将数据存放在内存中：</a:t>
            </a:r>
            <a:endParaRPr lang="en-US" altLang="zh-CN"/>
          </a:p>
          <a:p>
            <a:pPr marL="342900" indent="-342900">
              <a:lnSpc>
                <a:spcPct val="150000"/>
              </a:lnSpc>
              <a:buFont typeface="+mj-lt"/>
              <a:buAutoNum type="arabicPeriod"/>
            </a:pPr>
            <a:r>
              <a:rPr lang="zh-CN" altLang="en-US"/>
              <a:t>寄存器不足够存放所有本地数据</a:t>
            </a:r>
            <a:endParaRPr lang="en-US" altLang="zh-CN"/>
          </a:p>
          <a:p>
            <a:pPr marL="342900" indent="-342900">
              <a:lnSpc>
                <a:spcPct val="150000"/>
              </a:lnSpc>
              <a:buFont typeface="+mj-lt"/>
              <a:buAutoNum type="arabicPeriod"/>
            </a:pPr>
            <a:r>
              <a:rPr lang="zh-CN" altLang="en-US"/>
              <a:t>对一个局部变量使用地址运算符</a:t>
            </a:r>
            <a:r>
              <a:rPr lang="en-US" altLang="zh-CN"/>
              <a:t>&amp;</a:t>
            </a:r>
            <a:r>
              <a:rPr lang="zh-CN" altLang="en-US"/>
              <a:t>，此时必须为他产生一个地址</a:t>
            </a:r>
          </a:p>
        </p:txBody>
      </p:sp>
      <p:pic>
        <p:nvPicPr>
          <p:cNvPr id="2" name="图片 1">
            <a:extLst>
              <a:ext uri="{FF2B5EF4-FFF2-40B4-BE49-F238E27FC236}">
                <a16:creationId xmlns:a16="http://schemas.microsoft.com/office/drawing/2014/main" id="{093CE2D2-9718-4898-AB5B-7BEB86E0DF34}"/>
              </a:ext>
            </a:extLst>
          </p:cNvPr>
          <p:cNvPicPr>
            <a:picLocks noChangeAspect="1"/>
          </p:cNvPicPr>
          <p:nvPr/>
        </p:nvPicPr>
        <p:blipFill>
          <a:blip r:embed="rId3"/>
          <a:stretch>
            <a:fillRect/>
          </a:stretch>
        </p:blipFill>
        <p:spPr>
          <a:xfrm>
            <a:off x="0" y="4005064"/>
            <a:ext cx="5040560" cy="2125026"/>
          </a:xfrm>
          <a:prstGeom prst="rect">
            <a:avLst/>
          </a:prstGeom>
        </p:spPr>
      </p:pic>
      <p:pic>
        <p:nvPicPr>
          <p:cNvPr id="8" name="图片 7">
            <a:extLst>
              <a:ext uri="{FF2B5EF4-FFF2-40B4-BE49-F238E27FC236}">
                <a16:creationId xmlns:a16="http://schemas.microsoft.com/office/drawing/2014/main" id="{52DD6686-0D64-4838-9384-F8397B9BE50B}"/>
              </a:ext>
            </a:extLst>
          </p:cNvPr>
          <p:cNvPicPr>
            <a:picLocks noChangeAspect="1"/>
          </p:cNvPicPr>
          <p:nvPr/>
        </p:nvPicPr>
        <p:blipFill>
          <a:blip r:embed="rId4"/>
          <a:stretch>
            <a:fillRect/>
          </a:stretch>
        </p:blipFill>
        <p:spPr>
          <a:xfrm>
            <a:off x="5101126" y="4028512"/>
            <a:ext cx="4029444" cy="2185165"/>
          </a:xfrm>
          <a:prstGeom prst="rect">
            <a:avLst/>
          </a:prstGeom>
        </p:spPr>
      </p:pic>
    </p:spTree>
    <p:extLst>
      <p:ext uri="{BB962C8B-B14F-4D97-AF65-F5344CB8AC3E}">
        <p14:creationId xmlns:p14="http://schemas.microsoft.com/office/powerpoint/2010/main" val="3321721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过程 </a:t>
            </a:r>
            <a:r>
              <a:rPr lang="en-US" altLang="zh-CN" sz="2400"/>
              <a:t>– </a:t>
            </a:r>
            <a:r>
              <a:rPr lang="zh-CN" altLang="en-US" sz="2400"/>
              <a:t>寄存器中的局部存储空间</a:t>
            </a:r>
            <a:endParaRPr lang="en-US" altLang="zh-CN" sz="2400" dirty="0"/>
          </a:p>
        </p:txBody>
      </p:sp>
      <p:sp>
        <p:nvSpPr>
          <p:cNvPr id="7" name="文本框 6">
            <a:extLst>
              <a:ext uri="{FF2B5EF4-FFF2-40B4-BE49-F238E27FC236}">
                <a16:creationId xmlns:a16="http://schemas.microsoft.com/office/drawing/2014/main" id="{664AD10E-BB20-4F9C-9108-B34C8187F757}"/>
              </a:ext>
            </a:extLst>
          </p:cNvPr>
          <p:cNvSpPr txBox="1"/>
          <p:nvPr/>
        </p:nvSpPr>
        <p:spPr>
          <a:xfrm>
            <a:off x="179512" y="1317672"/>
            <a:ext cx="8784976" cy="2957861"/>
          </a:xfrm>
          <a:prstGeom prst="rect">
            <a:avLst/>
          </a:prstGeom>
          <a:noFill/>
        </p:spPr>
        <p:txBody>
          <a:bodyPr wrap="square" rtlCol="0">
            <a:spAutoFit/>
          </a:bodyPr>
          <a:lstStyle/>
          <a:p>
            <a:pPr>
              <a:lnSpc>
                <a:spcPct val="150000"/>
              </a:lnSpc>
            </a:pPr>
            <a:r>
              <a:rPr lang="zh-CN" altLang="en-US"/>
              <a:t>寄存器堆是各个过程共享的资源，我们必须确保各个过程不会互相破坏其他过程在寄存器中的局部变量。</a:t>
            </a:r>
            <a:endParaRPr lang="en-US" altLang="zh-CN"/>
          </a:p>
          <a:p>
            <a:pPr>
              <a:lnSpc>
                <a:spcPct val="150000"/>
              </a:lnSpc>
            </a:pPr>
            <a:endParaRPr lang="en-US" altLang="zh-CN"/>
          </a:p>
          <a:p>
            <a:pPr>
              <a:lnSpc>
                <a:spcPct val="150000"/>
              </a:lnSpc>
            </a:pPr>
            <a:r>
              <a:rPr lang="zh-CN" altLang="en-US"/>
              <a:t>例如，在</a:t>
            </a:r>
            <a:r>
              <a:rPr lang="en-US" altLang="zh-CN"/>
              <a:t>P</a:t>
            </a:r>
            <a:r>
              <a:rPr lang="zh-CN" altLang="en-US"/>
              <a:t>调用</a:t>
            </a:r>
            <a:r>
              <a:rPr lang="en-US" altLang="zh-CN"/>
              <a:t>Q</a:t>
            </a:r>
            <a:r>
              <a:rPr lang="zh-CN" altLang="en-US"/>
              <a:t>时，我们需要确保</a:t>
            </a:r>
            <a:r>
              <a:rPr lang="en-US" altLang="zh-CN"/>
              <a:t>Q</a:t>
            </a:r>
            <a:r>
              <a:rPr lang="zh-CN" altLang="en-US"/>
              <a:t>不会破坏</a:t>
            </a:r>
            <a:r>
              <a:rPr lang="en-US" altLang="zh-CN"/>
              <a:t>P</a:t>
            </a:r>
            <a:r>
              <a:rPr lang="zh-CN" altLang="en-US"/>
              <a:t>存储在</a:t>
            </a:r>
            <a:r>
              <a:rPr lang="en-US" altLang="zh-CN"/>
              <a:t>R1</a:t>
            </a:r>
            <a:r>
              <a:rPr lang="zh-CN" altLang="en-US"/>
              <a:t>中的局部数据：</a:t>
            </a:r>
            <a:endParaRPr lang="en-US" altLang="zh-CN"/>
          </a:p>
          <a:p>
            <a:pPr marL="285750" indent="-285750">
              <a:lnSpc>
                <a:spcPct val="150000"/>
              </a:lnSpc>
              <a:buFont typeface="Arial" panose="020B0604020202020204" pitchFamily="34" charset="0"/>
              <a:buChar char="•"/>
            </a:pPr>
            <a:r>
              <a:rPr lang="en-US" altLang="zh-CN"/>
              <a:t>P</a:t>
            </a:r>
            <a:r>
              <a:rPr lang="zh-CN" altLang="en-US"/>
              <a:t>在调用</a:t>
            </a:r>
            <a:r>
              <a:rPr lang="en-US" altLang="zh-CN"/>
              <a:t>Q</a:t>
            </a:r>
            <a:r>
              <a:rPr lang="zh-CN" altLang="en-US"/>
              <a:t>之前，就将</a:t>
            </a:r>
            <a:r>
              <a:rPr lang="en-US" altLang="zh-CN"/>
              <a:t>R1</a:t>
            </a:r>
            <a:r>
              <a:rPr lang="zh-CN" altLang="en-US"/>
              <a:t>中的局部数据保存在内存中</a:t>
            </a:r>
            <a:endParaRPr lang="en-US" altLang="zh-CN"/>
          </a:p>
          <a:p>
            <a:pPr marL="285750" indent="-285750">
              <a:lnSpc>
                <a:spcPct val="150000"/>
              </a:lnSpc>
              <a:buFont typeface="Arial" panose="020B0604020202020204" pitchFamily="34" charset="0"/>
              <a:buChar char="•"/>
            </a:pPr>
            <a:r>
              <a:rPr lang="en-US" altLang="zh-CN"/>
              <a:t>Q</a:t>
            </a:r>
            <a:r>
              <a:rPr lang="zh-CN" altLang="en-US"/>
              <a:t>在使用</a:t>
            </a:r>
            <a:r>
              <a:rPr lang="en-US" altLang="zh-CN"/>
              <a:t>R1</a:t>
            </a:r>
            <a:r>
              <a:rPr lang="zh-CN" altLang="en-US"/>
              <a:t>之前，将</a:t>
            </a:r>
            <a:r>
              <a:rPr lang="en-US" altLang="zh-CN"/>
              <a:t>R1</a:t>
            </a:r>
            <a:r>
              <a:rPr lang="zh-CN" altLang="en-US"/>
              <a:t>中的局部数据保存在内存中，返回之前将该数据恢复到</a:t>
            </a:r>
            <a:r>
              <a:rPr lang="en-US" altLang="zh-CN"/>
              <a:t>R1</a:t>
            </a:r>
            <a:r>
              <a:rPr lang="zh-CN" altLang="en-US"/>
              <a:t>中</a:t>
            </a:r>
            <a:endParaRPr lang="en-US" altLang="zh-CN"/>
          </a:p>
          <a:p>
            <a:pPr marL="285750" indent="-285750">
              <a:lnSpc>
                <a:spcPct val="150000"/>
              </a:lnSpc>
              <a:buFont typeface="Arial" panose="020B0604020202020204" pitchFamily="34" charset="0"/>
              <a:buChar char="•"/>
            </a:pPr>
            <a:endParaRPr lang="en-US" altLang="zh-CN"/>
          </a:p>
        </p:txBody>
      </p:sp>
      <p:sp>
        <p:nvSpPr>
          <p:cNvPr id="3" name="矩形 2">
            <a:extLst>
              <a:ext uri="{FF2B5EF4-FFF2-40B4-BE49-F238E27FC236}">
                <a16:creationId xmlns:a16="http://schemas.microsoft.com/office/drawing/2014/main" id="{E028CA07-91BC-45B9-9873-89AA460B8DAD}"/>
              </a:ext>
            </a:extLst>
          </p:cNvPr>
          <p:cNvSpPr/>
          <p:nvPr/>
        </p:nvSpPr>
        <p:spPr>
          <a:xfrm>
            <a:off x="183332" y="4149080"/>
            <a:ext cx="8781156" cy="2126864"/>
          </a:xfrm>
          <a:prstGeom prst="rect">
            <a:avLst/>
          </a:prstGeom>
        </p:spPr>
        <p:txBody>
          <a:bodyPr wrap="square">
            <a:spAutoFit/>
          </a:bodyPr>
          <a:lstStyle/>
          <a:p>
            <a:pPr>
              <a:lnSpc>
                <a:spcPct val="150000"/>
              </a:lnSpc>
            </a:pPr>
            <a:r>
              <a:rPr lang="zh-CN" altLang="en-US"/>
              <a:t>根据惯例：</a:t>
            </a:r>
            <a:endParaRPr lang="en-US" altLang="zh-CN"/>
          </a:p>
          <a:p>
            <a:pPr>
              <a:lnSpc>
                <a:spcPct val="150000"/>
              </a:lnSpc>
            </a:pPr>
            <a:r>
              <a:rPr lang="zh-CN" altLang="en-US"/>
              <a:t>寄存器</a:t>
            </a:r>
            <a:r>
              <a:rPr lang="en-US" altLang="zh-CN"/>
              <a:t>%rbx</a:t>
            </a:r>
            <a:r>
              <a:rPr lang="zh-CN" altLang="en-US"/>
              <a:t>、</a:t>
            </a:r>
            <a:r>
              <a:rPr lang="en-US" altLang="zh-CN"/>
              <a:t>%rbp </a:t>
            </a:r>
            <a:r>
              <a:rPr lang="zh-CN" altLang="en-US"/>
              <a:t>和</a:t>
            </a:r>
            <a:r>
              <a:rPr lang="en-US" altLang="zh-CN"/>
              <a:t>%r12~%r15 </a:t>
            </a:r>
            <a:r>
              <a:rPr lang="zh-CN" altLang="en-US"/>
              <a:t>被划分为被调用者保存寄存器。</a:t>
            </a:r>
            <a:r>
              <a:rPr lang="en-US" altLang="zh-CN"/>
              <a:t>Q</a:t>
            </a:r>
            <a:r>
              <a:rPr lang="zh-CN" altLang="en-US"/>
              <a:t>需要保证，在返回</a:t>
            </a:r>
            <a:r>
              <a:rPr lang="en-US" altLang="zh-CN"/>
              <a:t>P</a:t>
            </a:r>
            <a:r>
              <a:rPr lang="zh-CN" altLang="en-US"/>
              <a:t>时，这些寄存器的值不变</a:t>
            </a:r>
            <a:endParaRPr lang="en-US" altLang="zh-CN"/>
          </a:p>
          <a:p>
            <a:pPr>
              <a:lnSpc>
                <a:spcPct val="150000"/>
              </a:lnSpc>
            </a:pPr>
            <a:r>
              <a:rPr lang="zh-CN" altLang="en-US"/>
              <a:t>其他寄存器，除了</a:t>
            </a:r>
            <a:r>
              <a:rPr lang="en-US" altLang="zh-CN"/>
              <a:t>%rsp</a:t>
            </a:r>
            <a:r>
              <a:rPr lang="zh-CN" altLang="en-US"/>
              <a:t>，都为调用者保存寄存器。</a:t>
            </a:r>
            <a:r>
              <a:rPr lang="en-US" altLang="zh-CN"/>
              <a:t>Q</a:t>
            </a:r>
            <a:r>
              <a:rPr lang="zh-CN" altLang="en-US"/>
              <a:t>能够任意使用这些寄存器，因为这些寄存器中的局部数据由</a:t>
            </a:r>
            <a:r>
              <a:rPr lang="en-US" altLang="zh-CN"/>
              <a:t>P</a:t>
            </a:r>
            <a:r>
              <a:rPr lang="zh-CN" altLang="en-US"/>
              <a:t>自己保证不会损坏</a:t>
            </a:r>
            <a:endParaRPr lang="en-US" altLang="zh-CN"/>
          </a:p>
        </p:txBody>
      </p:sp>
    </p:spTree>
    <p:extLst>
      <p:ext uri="{BB962C8B-B14F-4D97-AF65-F5344CB8AC3E}">
        <p14:creationId xmlns:p14="http://schemas.microsoft.com/office/powerpoint/2010/main" val="1133112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过程 </a:t>
            </a:r>
            <a:r>
              <a:rPr lang="en-US" altLang="zh-CN" sz="2400"/>
              <a:t>– </a:t>
            </a:r>
            <a:r>
              <a:rPr lang="zh-CN" altLang="en-US" sz="2400"/>
              <a:t>寄存器中的局部存储空间</a:t>
            </a:r>
            <a:endParaRPr lang="en-US" altLang="zh-CN" sz="2400" dirty="0"/>
          </a:p>
        </p:txBody>
      </p:sp>
      <p:pic>
        <p:nvPicPr>
          <p:cNvPr id="2" name="图片 1">
            <a:extLst>
              <a:ext uri="{FF2B5EF4-FFF2-40B4-BE49-F238E27FC236}">
                <a16:creationId xmlns:a16="http://schemas.microsoft.com/office/drawing/2014/main" id="{4302C66E-4F9A-44F5-9432-3EF870A042CE}"/>
              </a:ext>
            </a:extLst>
          </p:cNvPr>
          <p:cNvPicPr>
            <a:picLocks noChangeAspect="1"/>
          </p:cNvPicPr>
          <p:nvPr/>
        </p:nvPicPr>
        <p:blipFill>
          <a:blip r:embed="rId3"/>
          <a:stretch>
            <a:fillRect/>
          </a:stretch>
        </p:blipFill>
        <p:spPr>
          <a:xfrm>
            <a:off x="35496" y="1916832"/>
            <a:ext cx="2807254" cy="1903300"/>
          </a:xfrm>
          <a:prstGeom prst="rect">
            <a:avLst/>
          </a:prstGeom>
        </p:spPr>
      </p:pic>
      <p:pic>
        <p:nvPicPr>
          <p:cNvPr id="5" name="图片 4">
            <a:extLst>
              <a:ext uri="{FF2B5EF4-FFF2-40B4-BE49-F238E27FC236}">
                <a16:creationId xmlns:a16="http://schemas.microsoft.com/office/drawing/2014/main" id="{C34CBB6C-4984-478C-9E77-8D2540F52C3C}"/>
              </a:ext>
            </a:extLst>
          </p:cNvPr>
          <p:cNvPicPr>
            <a:picLocks noChangeAspect="1"/>
          </p:cNvPicPr>
          <p:nvPr/>
        </p:nvPicPr>
        <p:blipFill>
          <a:blip r:embed="rId4"/>
          <a:stretch>
            <a:fillRect/>
          </a:stretch>
        </p:blipFill>
        <p:spPr>
          <a:xfrm>
            <a:off x="3154400" y="1731900"/>
            <a:ext cx="5989600" cy="4176464"/>
          </a:xfrm>
          <a:prstGeom prst="rect">
            <a:avLst/>
          </a:prstGeom>
        </p:spPr>
      </p:pic>
      <p:sp>
        <p:nvSpPr>
          <p:cNvPr id="6" name="矩形 5">
            <a:extLst>
              <a:ext uri="{FF2B5EF4-FFF2-40B4-BE49-F238E27FC236}">
                <a16:creationId xmlns:a16="http://schemas.microsoft.com/office/drawing/2014/main" id="{B4D9F5BD-4A37-4F03-ABA4-EB1D0B56F797}"/>
              </a:ext>
            </a:extLst>
          </p:cNvPr>
          <p:cNvSpPr/>
          <p:nvPr/>
        </p:nvSpPr>
        <p:spPr>
          <a:xfrm>
            <a:off x="3995936" y="2564904"/>
            <a:ext cx="331236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2004CF3-5488-4C9D-81F6-28E0176E8F06}"/>
              </a:ext>
            </a:extLst>
          </p:cNvPr>
          <p:cNvSpPr/>
          <p:nvPr/>
        </p:nvSpPr>
        <p:spPr>
          <a:xfrm>
            <a:off x="4013820" y="5085184"/>
            <a:ext cx="3510508"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DC72D3C-E43A-49EA-90B0-883EF7CCBCEC}"/>
              </a:ext>
            </a:extLst>
          </p:cNvPr>
          <p:cNvSpPr/>
          <p:nvPr/>
        </p:nvSpPr>
        <p:spPr>
          <a:xfrm>
            <a:off x="4001224" y="3247990"/>
            <a:ext cx="3163064" cy="253018"/>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B6524F1-3A2F-41A2-AFFE-F542E11984F9}"/>
              </a:ext>
            </a:extLst>
          </p:cNvPr>
          <p:cNvSpPr/>
          <p:nvPr/>
        </p:nvSpPr>
        <p:spPr>
          <a:xfrm>
            <a:off x="4014152" y="3947612"/>
            <a:ext cx="3438168" cy="253018"/>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86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EC552-49D2-11FD-B038-A33B97FA1927}"/>
              </a:ext>
            </a:extLst>
          </p:cNvPr>
          <p:cNvSpPr>
            <a:spLocks noGrp="1"/>
          </p:cNvSpPr>
          <p:nvPr>
            <p:ph idx="1"/>
          </p:nvPr>
        </p:nvSpPr>
        <p:spPr/>
        <p:txBody>
          <a:bodyPr/>
          <a:lstStyle/>
          <a:p>
            <a:r>
              <a:rPr lang="zh-CN" altLang="en-US" sz="2800" b="1" dirty="0"/>
              <a:t>内容主要选自</a:t>
            </a:r>
            <a:r>
              <a:rPr lang="en-US" altLang="zh-CN" sz="2800" b="1" dirty="0"/>
              <a:t>CSAPP</a:t>
            </a:r>
            <a:r>
              <a:rPr lang="zh-CN" altLang="en-US" sz="2800" b="1"/>
              <a:t>对应章节</a:t>
            </a:r>
            <a:endParaRPr lang="en-US" altLang="zh-CN" sz="2800" b="1"/>
          </a:p>
          <a:p>
            <a:pPr marL="0" indent="0">
              <a:buNone/>
            </a:pPr>
            <a:endParaRPr lang="zh-CN" altLang="en-US" sz="2800" b="1" dirty="0"/>
          </a:p>
          <a:p>
            <a:r>
              <a:rPr lang="zh-CN" altLang="en-US" sz="2800" b="1" dirty="0"/>
              <a:t>内容子章节：</a:t>
            </a:r>
            <a:endParaRPr lang="en-US" altLang="zh-CN" sz="2800" b="1" dirty="0"/>
          </a:p>
          <a:p>
            <a:pPr lvl="1"/>
            <a:r>
              <a:rPr lang="zh-CN" altLang="en-US" sz="2500" dirty="0"/>
              <a:t>程序编码</a:t>
            </a:r>
            <a:endParaRPr lang="en-US" altLang="zh-CN" sz="2500" dirty="0"/>
          </a:p>
          <a:p>
            <a:pPr lvl="1"/>
            <a:r>
              <a:rPr lang="zh-CN" altLang="en-US" sz="2500" dirty="0"/>
              <a:t>数据格式</a:t>
            </a:r>
            <a:endParaRPr lang="en-US" altLang="zh-CN" sz="2500" dirty="0"/>
          </a:p>
          <a:p>
            <a:pPr lvl="1"/>
            <a:r>
              <a:rPr lang="zh-CN" altLang="en-US" sz="2500" dirty="0"/>
              <a:t>访问信息</a:t>
            </a:r>
            <a:endParaRPr lang="en-US" altLang="zh-CN" sz="2500" dirty="0"/>
          </a:p>
          <a:p>
            <a:pPr lvl="1"/>
            <a:r>
              <a:rPr lang="zh-CN" altLang="en-US" sz="2500" dirty="0"/>
              <a:t>算数操作</a:t>
            </a:r>
            <a:endParaRPr lang="en-US" altLang="zh-CN" sz="2500" dirty="0"/>
          </a:p>
          <a:p>
            <a:pPr lvl="1"/>
            <a:r>
              <a:rPr lang="zh-CN" altLang="en-US" sz="2500" dirty="0"/>
              <a:t>控制</a:t>
            </a:r>
            <a:endParaRPr lang="en-US" altLang="zh-CN" sz="2500" dirty="0"/>
          </a:p>
          <a:p>
            <a:pPr lvl="1"/>
            <a:r>
              <a:rPr lang="zh-CN" altLang="en-US" sz="2500" dirty="0"/>
              <a:t>过程</a:t>
            </a:r>
          </a:p>
        </p:txBody>
      </p:sp>
    </p:spTree>
    <p:extLst>
      <p:ext uri="{BB962C8B-B14F-4D97-AF65-F5344CB8AC3E}">
        <p14:creationId xmlns:p14="http://schemas.microsoft.com/office/powerpoint/2010/main" val="6284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程序编码</a:t>
            </a:r>
            <a:endParaRPr lang="en-US" altLang="zh-CN" sz="2400" dirty="0"/>
          </a:p>
        </p:txBody>
      </p:sp>
      <p:pic>
        <p:nvPicPr>
          <p:cNvPr id="6" name="图片 5">
            <a:extLst>
              <a:ext uri="{FF2B5EF4-FFF2-40B4-BE49-F238E27FC236}">
                <a16:creationId xmlns:a16="http://schemas.microsoft.com/office/drawing/2014/main" id="{009C0FB6-F181-4722-8CDC-4EFB3C2064EC}"/>
              </a:ext>
            </a:extLst>
          </p:cNvPr>
          <p:cNvPicPr>
            <a:picLocks noChangeAspect="1"/>
          </p:cNvPicPr>
          <p:nvPr/>
        </p:nvPicPr>
        <p:blipFill>
          <a:blip r:embed="rId3"/>
          <a:stretch>
            <a:fillRect/>
          </a:stretch>
        </p:blipFill>
        <p:spPr>
          <a:xfrm>
            <a:off x="467544" y="1484784"/>
            <a:ext cx="5045619" cy="1584176"/>
          </a:xfrm>
          <a:prstGeom prst="rect">
            <a:avLst/>
          </a:prstGeom>
        </p:spPr>
      </p:pic>
      <p:sp>
        <p:nvSpPr>
          <p:cNvPr id="18" name="文本框 17">
            <a:extLst>
              <a:ext uri="{FF2B5EF4-FFF2-40B4-BE49-F238E27FC236}">
                <a16:creationId xmlns:a16="http://schemas.microsoft.com/office/drawing/2014/main" id="{763ADC8F-3DDE-41B6-8F22-31E050B51E6D}"/>
              </a:ext>
            </a:extLst>
          </p:cNvPr>
          <p:cNvSpPr txBox="1"/>
          <p:nvPr/>
        </p:nvSpPr>
        <p:spPr>
          <a:xfrm>
            <a:off x="1043608" y="3076580"/>
            <a:ext cx="2088232" cy="369332"/>
          </a:xfrm>
          <a:prstGeom prst="rect">
            <a:avLst/>
          </a:prstGeom>
          <a:noFill/>
        </p:spPr>
        <p:txBody>
          <a:bodyPr wrap="square" rtlCol="0">
            <a:spAutoFit/>
          </a:bodyPr>
          <a:lstStyle/>
          <a:p>
            <a:r>
              <a:rPr lang="en-US" altLang="zh-CN"/>
              <a:t>mstore.c</a:t>
            </a:r>
            <a:endParaRPr lang="zh-CN" altLang="en-US"/>
          </a:p>
        </p:txBody>
      </p:sp>
      <p:pic>
        <p:nvPicPr>
          <p:cNvPr id="19" name="图片 18">
            <a:extLst>
              <a:ext uri="{FF2B5EF4-FFF2-40B4-BE49-F238E27FC236}">
                <a16:creationId xmlns:a16="http://schemas.microsoft.com/office/drawing/2014/main" id="{CD45AE0E-43B3-4495-9209-C6EFEF85899B}"/>
              </a:ext>
            </a:extLst>
          </p:cNvPr>
          <p:cNvPicPr>
            <a:picLocks noChangeAspect="1"/>
          </p:cNvPicPr>
          <p:nvPr/>
        </p:nvPicPr>
        <p:blipFill>
          <a:blip r:embed="rId4"/>
          <a:stretch>
            <a:fillRect/>
          </a:stretch>
        </p:blipFill>
        <p:spPr>
          <a:xfrm>
            <a:off x="440904" y="3789041"/>
            <a:ext cx="5940152" cy="2163279"/>
          </a:xfrm>
          <a:prstGeom prst="rect">
            <a:avLst/>
          </a:prstGeom>
        </p:spPr>
      </p:pic>
    </p:spTree>
    <p:extLst>
      <p:ext uri="{BB962C8B-B14F-4D97-AF65-F5344CB8AC3E}">
        <p14:creationId xmlns:p14="http://schemas.microsoft.com/office/powerpoint/2010/main" val="4185536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数据格式</a:t>
            </a:r>
            <a:endParaRPr lang="en-US" altLang="zh-CN" sz="2400" dirty="0"/>
          </a:p>
        </p:txBody>
      </p:sp>
      <p:sp>
        <p:nvSpPr>
          <p:cNvPr id="3" name="文本框 2">
            <a:extLst>
              <a:ext uri="{FF2B5EF4-FFF2-40B4-BE49-F238E27FC236}">
                <a16:creationId xmlns:a16="http://schemas.microsoft.com/office/drawing/2014/main" id="{A9B06AEE-EFE0-4816-B58D-0603A75ACCE2}"/>
              </a:ext>
            </a:extLst>
          </p:cNvPr>
          <p:cNvSpPr txBox="1"/>
          <p:nvPr/>
        </p:nvSpPr>
        <p:spPr>
          <a:xfrm>
            <a:off x="323528" y="1761406"/>
            <a:ext cx="7200800" cy="923330"/>
          </a:xfrm>
          <a:prstGeom prst="rect">
            <a:avLst/>
          </a:prstGeom>
          <a:noFill/>
        </p:spPr>
        <p:txBody>
          <a:bodyPr wrap="square" rtlCol="0">
            <a:spAutoFit/>
          </a:bodyPr>
          <a:lstStyle/>
          <a:p>
            <a:r>
              <a:rPr lang="en-US" altLang="zh-CN"/>
              <a:t>8086</a:t>
            </a:r>
            <a:r>
              <a:rPr lang="zh-CN" altLang="en-US"/>
              <a:t>作为第一代单芯片，其字长为</a:t>
            </a:r>
            <a:r>
              <a:rPr lang="en-US" altLang="zh-CN"/>
              <a:t>16</a:t>
            </a:r>
            <a:r>
              <a:rPr lang="zh-CN" altLang="en-US"/>
              <a:t>位</a:t>
            </a:r>
            <a:endParaRPr lang="en-US" altLang="zh-CN"/>
          </a:p>
          <a:p>
            <a:endParaRPr lang="en-US" altLang="zh-CN"/>
          </a:p>
          <a:p>
            <a:r>
              <a:rPr lang="zh-CN" altLang="en-US"/>
              <a:t>后续</a:t>
            </a:r>
            <a:r>
              <a:rPr lang="en-US" altLang="zh-CN"/>
              <a:t>IA32</a:t>
            </a:r>
            <a:r>
              <a:rPr lang="zh-CN" altLang="en-US"/>
              <a:t>扩展到</a:t>
            </a:r>
            <a:r>
              <a:rPr lang="en-US" altLang="zh-CN"/>
              <a:t>32</a:t>
            </a:r>
            <a:r>
              <a:rPr lang="zh-CN" altLang="en-US"/>
              <a:t>位，</a:t>
            </a:r>
            <a:r>
              <a:rPr lang="en-US" altLang="zh-CN"/>
              <a:t>Intel</a:t>
            </a:r>
            <a:r>
              <a:rPr lang="zh-CN" altLang="en-US"/>
              <a:t>仍用字表示</a:t>
            </a:r>
            <a:r>
              <a:rPr lang="en-US" altLang="zh-CN"/>
              <a:t>16</a:t>
            </a:r>
            <a:r>
              <a:rPr lang="zh-CN" altLang="en-US"/>
              <a:t>位数据类型</a:t>
            </a:r>
          </a:p>
        </p:txBody>
      </p:sp>
      <p:pic>
        <p:nvPicPr>
          <p:cNvPr id="5" name="图片 4">
            <a:extLst>
              <a:ext uri="{FF2B5EF4-FFF2-40B4-BE49-F238E27FC236}">
                <a16:creationId xmlns:a16="http://schemas.microsoft.com/office/drawing/2014/main" id="{276913D8-9F37-4627-AD3B-8CC34CC799DB}"/>
              </a:ext>
            </a:extLst>
          </p:cNvPr>
          <p:cNvPicPr>
            <a:picLocks noChangeAspect="1"/>
          </p:cNvPicPr>
          <p:nvPr/>
        </p:nvPicPr>
        <p:blipFill>
          <a:blip r:embed="rId3"/>
          <a:stretch>
            <a:fillRect/>
          </a:stretch>
        </p:blipFill>
        <p:spPr>
          <a:xfrm>
            <a:off x="179512" y="3289028"/>
            <a:ext cx="8568952" cy="2779809"/>
          </a:xfrm>
          <a:prstGeom prst="rect">
            <a:avLst/>
          </a:prstGeom>
        </p:spPr>
      </p:pic>
    </p:spTree>
    <p:extLst>
      <p:ext uri="{BB962C8B-B14F-4D97-AF65-F5344CB8AC3E}">
        <p14:creationId xmlns:p14="http://schemas.microsoft.com/office/powerpoint/2010/main" val="136541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访问信息 </a:t>
            </a:r>
            <a:r>
              <a:rPr lang="en-US" altLang="zh-CN" sz="2400"/>
              <a:t>– </a:t>
            </a:r>
            <a:r>
              <a:rPr lang="zh-CN" altLang="en-US" sz="2400"/>
              <a:t>寄存器</a:t>
            </a:r>
            <a:endParaRPr lang="en-US" altLang="zh-CN" sz="2400" dirty="0"/>
          </a:p>
        </p:txBody>
      </p:sp>
      <p:pic>
        <p:nvPicPr>
          <p:cNvPr id="2" name="图片 1">
            <a:extLst>
              <a:ext uri="{FF2B5EF4-FFF2-40B4-BE49-F238E27FC236}">
                <a16:creationId xmlns:a16="http://schemas.microsoft.com/office/drawing/2014/main" id="{419ECFC7-7CD5-496C-A6A0-E9EB8D52988D}"/>
              </a:ext>
            </a:extLst>
          </p:cNvPr>
          <p:cNvPicPr>
            <a:picLocks noChangeAspect="1"/>
          </p:cNvPicPr>
          <p:nvPr/>
        </p:nvPicPr>
        <p:blipFill>
          <a:blip r:embed="rId3"/>
          <a:stretch>
            <a:fillRect/>
          </a:stretch>
        </p:blipFill>
        <p:spPr>
          <a:xfrm>
            <a:off x="179512" y="1157114"/>
            <a:ext cx="4811694" cy="5612989"/>
          </a:xfrm>
          <a:prstGeom prst="rect">
            <a:avLst/>
          </a:prstGeom>
        </p:spPr>
      </p:pic>
      <p:sp>
        <p:nvSpPr>
          <p:cNvPr id="6" name="文本框 5">
            <a:extLst>
              <a:ext uri="{FF2B5EF4-FFF2-40B4-BE49-F238E27FC236}">
                <a16:creationId xmlns:a16="http://schemas.microsoft.com/office/drawing/2014/main" id="{509E2168-B655-4092-9A5E-3B1D52907A88}"/>
              </a:ext>
            </a:extLst>
          </p:cNvPr>
          <p:cNvSpPr txBox="1"/>
          <p:nvPr/>
        </p:nvSpPr>
        <p:spPr>
          <a:xfrm>
            <a:off x="5184820" y="1700808"/>
            <a:ext cx="3312368" cy="923330"/>
          </a:xfrm>
          <a:prstGeom prst="rect">
            <a:avLst/>
          </a:prstGeom>
          <a:noFill/>
        </p:spPr>
        <p:txBody>
          <a:bodyPr wrap="square" rtlCol="0">
            <a:spAutoFit/>
          </a:bodyPr>
          <a:lstStyle/>
          <a:p>
            <a:r>
              <a:rPr lang="zh-CN" altLang="en-US"/>
              <a:t>方框中的部分可以作独立操作</a:t>
            </a:r>
            <a:endParaRPr lang="en-US" altLang="zh-CN"/>
          </a:p>
          <a:p>
            <a:endParaRPr lang="en-US" altLang="zh-CN"/>
          </a:p>
          <a:p>
            <a:r>
              <a:rPr lang="zh-CN" altLang="en-US"/>
              <a:t>例如</a:t>
            </a:r>
            <a:r>
              <a:rPr lang="en-US" altLang="zh-CN"/>
              <a:t>16</a:t>
            </a:r>
            <a:r>
              <a:rPr lang="zh-CN" altLang="en-US"/>
              <a:t>位操作可以访问</a:t>
            </a:r>
            <a:r>
              <a:rPr lang="en-US" altLang="zh-CN"/>
              <a:t>ax</a:t>
            </a:r>
            <a:endParaRPr lang="zh-CN" altLang="en-US"/>
          </a:p>
        </p:txBody>
      </p:sp>
      <p:sp>
        <p:nvSpPr>
          <p:cNvPr id="7" name="文本框 6">
            <a:extLst>
              <a:ext uri="{FF2B5EF4-FFF2-40B4-BE49-F238E27FC236}">
                <a16:creationId xmlns:a16="http://schemas.microsoft.com/office/drawing/2014/main" id="{BBE09F3E-3172-4C7A-948E-5840E62AD7D0}"/>
              </a:ext>
            </a:extLst>
          </p:cNvPr>
          <p:cNvSpPr txBox="1"/>
          <p:nvPr/>
        </p:nvSpPr>
        <p:spPr>
          <a:xfrm>
            <a:off x="5184820" y="3105834"/>
            <a:ext cx="3707660" cy="646331"/>
          </a:xfrm>
          <a:prstGeom prst="rect">
            <a:avLst/>
          </a:prstGeom>
          <a:noFill/>
        </p:spPr>
        <p:txBody>
          <a:bodyPr wrap="square" rtlCol="0">
            <a:spAutoFit/>
          </a:bodyPr>
          <a:lstStyle/>
          <a:p>
            <a:r>
              <a:rPr lang="zh-CN" altLang="en-US"/>
              <a:t>如果以寄存器为目标，写入</a:t>
            </a:r>
            <a:r>
              <a:rPr lang="en-US" altLang="zh-CN"/>
              <a:t>16</a:t>
            </a:r>
            <a:r>
              <a:rPr lang="zh-CN" altLang="en-US"/>
              <a:t>位值，寄存器中剩下的字节会怎么样</a:t>
            </a:r>
          </a:p>
        </p:txBody>
      </p:sp>
      <p:sp>
        <p:nvSpPr>
          <p:cNvPr id="8" name="文本框 7">
            <a:extLst>
              <a:ext uri="{FF2B5EF4-FFF2-40B4-BE49-F238E27FC236}">
                <a16:creationId xmlns:a16="http://schemas.microsoft.com/office/drawing/2014/main" id="{965B2107-2811-4599-ADC9-D217A636F6CB}"/>
              </a:ext>
            </a:extLst>
          </p:cNvPr>
          <p:cNvSpPr txBox="1"/>
          <p:nvPr/>
        </p:nvSpPr>
        <p:spPr>
          <a:xfrm>
            <a:off x="5184820" y="4869160"/>
            <a:ext cx="3707660" cy="1200329"/>
          </a:xfrm>
          <a:prstGeom prst="rect">
            <a:avLst/>
          </a:prstGeom>
          <a:noFill/>
        </p:spPr>
        <p:txBody>
          <a:bodyPr wrap="square" rtlCol="0">
            <a:spAutoFit/>
          </a:bodyPr>
          <a:lstStyle/>
          <a:p>
            <a:r>
              <a:rPr lang="zh-CN" altLang="en-US"/>
              <a:t>通常不同寄存器扮演不同角色，但也可以灵活使用</a:t>
            </a:r>
            <a:endParaRPr lang="en-US" altLang="zh-CN"/>
          </a:p>
          <a:p>
            <a:r>
              <a:rPr lang="zh-CN" altLang="en-US"/>
              <a:t>这一套规则由一组标准的编程规范控制</a:t>
            </a:r>
          </a:p>
        </p:txBody>
      </p:sp>
    </p:spTree>
    <p:extLst>
      <p:ext uri="{BB962C8B-B14F-4D97-AF65-F5344CB8AC3E}">
        <p14:creationId xmlns:p14="http://schemas.microsoft.com/office/powerpoint/2010/main" val="2648247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访问信息 </a:t>
            </a:r>
            <a:r>
              <a:rPr lang="en-US" altLang="zh-CN" sz="2400"/>
              <a:t>– </a:t>
            </a:r>
            <a:r>
              <a:rPr lang="zh-CN" altLang="en-US" sz="2400"/>
              <a:t>操作数类型</a:t>
            </a:r>
            <a:endParaRPr lang="en-US" altLang="zh-CN" sz="2400" dirty="0"/>
          </a:p>
        </p:txBody>
      </p:sp>
      <p:sp>
        <p:nvSpPr>
          <p:cNvPr id="9" name="文本框 8">
            <a:extLst>
              <a:ext uri="{FF2B5EF4-FFF2-40B4-BE49-F238E27FC236}">
                <a16:creationId xmlns:a16="http://schemas.microsoft.com/office/drawing/2014/main" id="{4CE7B1E7-5962-49B1-BBF1-53FB4C51B701}"/>
              </a:ext>
            </a:extLst>
          </p:cNvPr>
          <p:cNvSpPr txBox="1"/>
          <p:nvPr/>
        </p:nvSpPr>
        <p:spPr>
          <a:xfrm>
            <a:off x="467544" y="1340768"/>
            <a:ext cx="7200800" cy="1706878"/>
          </a:xfrm>
          <a:prstGeom prst="rect">
            <a:avLst/>
          </a:prstGeom>
          <a:noFill/>
        </p:spPr>
        <p:txBody>
          <a:bodyPr wrap="square" rtlCol="0">
            <a:spAutoFit/>
          </a:bodyPr>
          <a:lstStyle/>
          <a:p>
            <a:pPr>
              <a:lnSpc>
                <a:spcPct val="150000"/>
              </a:lnSpc>
            </a:pPr>
            <a:r>
              <a:rPr lang="zh-CN" altLang="en-US"/>
              <a:t>操作数类型分为：</a:t>
            </a:r>
            <a:endParaRPr lang="en-US" altLang="zh-CN"/>
          </a:p>
          <a:p>
            <a:pPr marL="285750" indent="-285750">
              <a:lnSpc>
                <a:spcPct val="150000"/>
              </a:lnSpc>
              <a:buFont typeface="Arial" panose="020B0604020202020204" pitchFamily="34" charset="0"/>
              <a:buChar char="•"/>
            </a:pPr>
            <a:r>
              <a:rPr lang="zh-CN" altLang="en-US"/>
              <a:t>立即数</a:t>
            </a:r>
            <a:endParaRPr lang="en-US" altLang="zh-CN"/>
          </a:p>
          <a:p>
            <a:pPr marL="285750" indent="-285750">
              <a:lnSpc>
                <a:spcPct val="150000"/>
              </a:lnSpc>
              <a:buFont typeface="Arial" panose="020B0604020202020204" pitchFamily="34" charset="0"/>
              <a:buChar char="•"/>
            </a:pPr>
            <a:r>
              <a:rPr lang="zh-CN" altLang="en-US"/>
              <a:t>寄存器</a:t>
            </a:r>
            <a:endParaRPr lang="en-US" altLang="zh-CN"/>
          </a:p>
          <a:p>
            <a:pPr marL="285750" indent="-285750">
              <a:lnSpc>
                <a:spcPct val="150000"/>
              </a:lnSpc>
              <a:buFont typeface="Arial" panose="020B0604020202020204" pitchFamily="34" charset="0"/>
              <a:buChar char="•"/>
            </a:pPr>
            <a:r>
              <a:rPr lang="zh-CN" altLang="en-US"/>
              <a:t>内存引用</a:t>
            </a:r>
          </a:p>
        </p:txBody>
      </p:sp>
      <p:pic>
        <p:nvPicPr>
          <p:cNvPr id="5" name="图片 4">
            <a:extLst>
              <a:ext uri="{FF2B5EF4-FFF2-40B4-BE49-F238E27FC236}">
                <a16:creationId xmlns:a16="http://schemas.microsoft.com/office/drawing/2014/main" id="{70B17AC9-81D6-4913-8BE5-3C1CBA5FD392}"/>
              </a:ext>
            </a:extLst>
          </p:cNvPr>
          <p:cNvPicPr>
            <a:picLocks noChangeAspect="1"/>
          </p:cNvPicPr>
          <p:nvPr/>
        </p:nvPicPr>
        <p:blipFill rotWithShape="1">
          <a:blip r:embed="rId3"/>
          <a:srcRect l="-1" r="-1186" b="16631"/>
          <a:stretch/>
        </p:blipFill>
        <p:spPr>
          <a:xfrm>
            <a:off x="-36512" y="3119821"/>
            <a:ext cx="9252520" cy="3598088"/>
          </a:xfrm>
          <a:prstGeom prst="rect">
            <a:avLst/>
          </a:prstGeom>
        </p:spPr>
      </p:pic>
    </p:spTree>
    <p:extLst>
      <p:ext uri="{BB962C8B-B14F-4D97-AF65-F5344CB8AC3E}">
        <p14:creationId xmlns:p14="http://schemas.microsoft.com/office/powerpoint/2010/main" val="4027737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访问信息 </a:t>
            </a:r>
            <a:r>
              <a:rPr lang="en-US" altLang="zh-CN" sz="2400"/>
              <a:t>– </a:t>
            </a:r>
            <a:r>
              <a:rPr lang="zh-CN" altLang="en-US" sz="2400"/>
              <a:t>数据传送指令</a:t>
            </a:r>
            <a:endParaRPr lang="en-US" altLang="zh-CN" sz="2400" dirty="0"/>
          </a:p>
        </p:txBody>
      </p:sp>
      <p:sp>
        <p:nvSpPr>
          <p:cNvPr id="9" name="文本框 8">
            <a:extLst>
              <a:ext uri="{FF2B5EF4-FFF2-40B4-BE49-F238E27FC236}">
                <a16:creationId xmlns:a16="http://schemas.microsoft.com/office/drawing/2014/main" id="{4CE7B1E7-5962-49B1-BBF1-53FB4C51B701}"/>
              </a:ext>
            </a:extLst>
          </p:cNvPr>
          <p:cNvSpPr txBox="1"/>
          <p:nvPr/>
        </p:nvSpPr>
        <p:spPr>
          <a:xfrm>
            <a:off x="467544" y="1340768"/>
            <a:ext cx="7200800" cy="464871"/>
          </a:xfrm>
          <a:prstGeom prst="rect">
            <a:avLst/>
          </a:prstGeom>
          <a:noFill/>
        </p:spPr>
        <p:txBody>
          <a:bodyPr wrap="square" rtlCol="0">
            <a:spAutoFit/>
          </a:bodyPr>
          <a:lstStyle/>
          <a:p>
            <a:pPr>
              <a:lnSpc>
                <a:spcPct val="150000"/>
              </a:lnSpc>
            </a:pPr>
            <a:r>
              <a:rPr lang="zh-CN" altLang="en-US"/>
              <a:t>将数据从一个位置复制到另一个位置</a:t>
            </a:r>
          </a:p>
        </p:txBody>
      </p:sp>
      <p:pic>
        <p:nvPicPr>
          <p:cNvPr id="2" name="图片 1">
            <a:extLst>
              <a:ext uri="{FF2B5EF4-FFF2-40B4-BE49-F238E27FC236}">
                <a16:creationId xmlns:a16="http://schemas.microsoft.com/office/drawing/2014/main" id="{8C72CB02-4F43-4B85-841D-D24F7D757267}"/>
              </a:ext>
            </a:extLst>
          </p:cNvPr>
          <p:cNvPicPr>
            <a:picLocks noChangeAspect="1"/>
          </p:cNvPicPr>
          <p:nvPr/>
        </p:nvPicPr>
        <p:blipFill>
          <a:blip r:embed="rId3"/>
          <a:stretch>
            <a:fillRect/>
          </a:stretch>
        </p:blipFill>
        <p:spPr>
          <a:xfrm>
            <a:off x="395536" y="3068960"/>
            <a:ext cx="7453552" cy="3174989"/>
          </a:xfrm>
          <a:prstGeom prst="rect">
            <a:avLst/>
          </a:prstGeom>
        </p:spPr>
      </p:pic>
      <p:sp>
        <p:nvSpPr>
          <p:cNvPr id="6" name="文本框 5">
            <a:extLst>
              <a:ext uri="{FF2B5EF4-FFF2-40B4-BE49-F238E27FC236}">
                <a16:creationId xmlns:a16="http://schemas.microsoft.com/office/drawing/2014/main" id="{726DF0CF-3943-4F94-92FB-31904B5EF71D}"/>
              </a:ext>
            </a:extLst>
          </p:cNvPr>
          <p:cNvSpPr txBox="1"/>
          <p:nvPr/>
        </p:nvSpPr>
        <p:spPr>
          <a:xfrm>
            <a:off x="469816" y="2276872"/>
            <a:ext cx="7200800" cy="464871"/>
          </a:xfrm>
          <a:prstGeom prst="rect">
            <a:avLst/>
          </a:prstGeom>
          <a:noFill/>
        </p:spPr>
        <p:txBody>
          <a:bodyPr wrap="square" rtlCol="0">
            <a:spAutoFit/>
          </a:bodyPr>
          <a:lstStyle/>
          <a:p>
            <a:pPr>
              <a:lnSpc>
                <a:spcPct val="150000"/>
              </a:lnSpc>
            </a:pPr>
            <a:r>
              <a:rPr lang="en-US" altLang="zh-CN"/>
              <a:t>MOV</a:t>
            </a:r>
            <a:r>
              <a:rPr lang="zh-CN" altLang="en-US"/>
              <a:t>类指令由几条指令组成，区别主要在于操作的数据大小不同</a:t>
            </a:r>
          </a:p>
        </p:txBody>
      </p:sp>
    </p:spTree>
    <p:extLst>
      <p:ext uri="{BB962C8B-B14F-4D97-AF65-F5344CB8AC3E}">
        <p14:creationId xmlns:p14="http://schemas.microsoft.com/office/powerpoint/2010/main" val="290837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5F0BE-D174-4E78-9F25-EE4B045C466B}"/>
              </a:ext>
            </a:extLst>
          </p:cNvPr>
          <p:cNvSpPr txBox="1">
            <a:spLocks/>
          </p:cNvSpPr>
          <p:nvPr/>
        </p:nvSpPr>
        <p:spPr>
          <a:xfrm>
            <a:off x="1158778" y="163715"/>
            <a:ext cx="7982820" cy="993399"/>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2700" b="1" kern="1200" baseline="0">
                <a:solidFill>
                  <a:schemeClr val="tx1"/>
                </a:solidFill>
                <a:latin typeface="Arial Unicode MS" pitchFamily="34" charset="-122"/>
                <a:ea typeface="微软雅黑" pitchFamily="34" charset="-122"/>
                <a:cs typeface="+mj-cs"/>
              </a:defRPr>
            </a:lvl1pPr>
          </a:lstStyle>
          <a:p>
            <a:r>
              <a:rPr lang="zh-CN" altLang="en-US" sz="2400"/>
              <a:t>访问信息 </a:t>
            </a:r>
            <a:r>
              <a:rPr lang="en-US" altLang="zh-CN" sz="2400"/>
              <a:t>– </a:t>
            </a:r>
            <a:r>
              <a:rPr lang="zh-CN" altLang="en-US" sz="2400"/>
              <a:t>数据传送指令</a:t>
            </a:r>
            <a:endParaRPr lang="en-US" altLang="zh-CN" sz="2400" dirty="0"/>
          </a:p>
        </p:txBody>
      </p:sp>
      <p:sp>
        <p:nvSpPr>
          <p:cNvPr id="6" name="文本框 5">
            <a:extLst>
              <a:ext uri="{FF2B5EF4-FFF2-40B4-BE49-F238E27FC236}">
                <a16:creationId xmlns:a16="http://schemas.microsoft.com/office/drawing/2014/main" id="{726DF0CF-3943-4F94-92FB-31904B5EF71D}"/>
              </a:ext>
            </a:extLst>
          </p:cNvPr>
          <p:cNvSpPr txBox="1"/>
          <p:nvPr/>
        </p:nvSpPr>
        <p:spPr>
          <a:xfrm>
            <a:off x="251520" y="1844824"/>
            <a:ext cx="7200800" cy="1295868"/>
          </a:xfrm>
          <a:prstGeom prst="rect">
            <a:avLst/>
          </a:prstGeom>
          <a:noFill/>
        </p:spPr>
        <p:txBody>
          <a:bodyPr wrap="square" rtlCol="0">
            <a:spAutoFit/>
          </a:bodyPr>
          <a:lstStyle/>
          <a:p>
            <a:pPr>
              <a:lnSpc>
                <a:spcPct val="150000"/>
              </a:lnSpc>
            </a:pPr>
            <a:r>
              <a:rPr lang="en-US" altLang="zh-CN"/>
              <a:t>MOVZ</a:t>
            </a:r>
            <a:r>
              <a:rPr lang="zh-CN" altLang="en-US"/>
              <a:t>类指令，最后两个字符分别指定源的大小和目的的大小</a:t>
            </a:r>
            <a:endParaRPr lang="en-US" altLang="zh-CN"/>
          </a:p>
          <a:p>
            <a:pPr>
              <a:lnSpc>
                <a:spcPct val="150000"/>
              </a:lnSpc>
            </a:pPr>
            <a:endParaRPr lang="en-US" altLang="zh-CN"/>
          </a:p>
          <a:p>
            <a:pPr>
              <a:lnSpc>
                <a:spcPct val="150000"/>
              </a:lnSpc>
            </a:pPr>
            <a:endParaRPr lang="zh-CN" altLang="en-US"/>
          </a:p>
        </p:txBody>
      </p:sp>
      <p:pic>
        <p:nvPicPr>
          <p:cNvPr id="3" name="图片 2">
            <a:extLst>
              <a:ext uri="{FF2B5EF4-FFF2-40B4-BE49-F238E27FC236}">
                <a16:creationId xmlns:a16="http://schemas.microsoft.com/office/drawing/2014/main" id="{2252E5F7-EFE1-424A-8353-36032C3BE11A}"/>
              </a:ext>
            </a:extLst>
          </p:cNvPr>
          <p:cNvPicPr>
            <a:picLocks noChangeAspect="1"/>
          </p:cNvPicPr>
          <p:nvPr/>
        </p:nvPicPr>
        <p:blipFill>
          <a:blip r:embed="rId3"/>
          <a:stretch>
            <a:fillRect/>
          </a:stretch>
        </p:blipFill>
        <p:spPr>
          <a:xfrm>
            <a:off x="8756" y="3400225"/>
            <a:ext cx="9144000" cy="2872226"/>
          </a:xfrm>
          <a:prstGeom prst="rect">
            <a:avLst/>
          </a:prstGeom>
        </p:spPr>
      </p:pic>
    </p:spTree>
    <p:extLst>
      <p:ext uri="{BB962C8B-B14F-4D97-AF65-F5344CB8AC3E}">
        <p14:creationId xmlns:p14="http://schemas.microsoft.com/office/powerpoint/2010/main" val="1110560379"/>
      </p:ext>
    </p:extLst>
  </p:cSld>
  <p:clrMapOvr>
    <a:masterClrMapping/>
  </p:clrMapOvr>
</p:sld>
</file>

<file path=ppt/theme/theme1.xml><?xml version="1.0" encoding="utf-8"?>
<a:theme xmlns:a="http://schemas.openxmlformats.org/drawingml/2006/main" name="OS新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14589</TotalTime>
  <Words>1806</Words>
  <Application>Microsoft Macintosh PowerPoint</Application>
  <PresentationFormat>全屏显示(4:3)</PresentationFormat>
  <Paragraphs>193</Paragraphs>
  <Slides>28</Slides>
  <Notes>26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微软雅黑</vt:lpstr>
      <vt:lpstr>Arial Unicode MS</vt:lpstr>
      <vt:lpstr>Arial</vt:lpstr>
      <vt:lpstr>Calibri</vt:lpstr>
      <vt:lpstr>OS新模板</vt:lpstr>
      <vt:lpstr>计算机组成原理 专题扩展</vt:lpstr>
      <vt:lpstr>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文件系统：1、文件和目录</dc:title>
  <dc:creator>xiong</dc:creator>
  <cp:lastModifiedBy>阳 钟</cp:lastModifiedBy>
  <cp:revision>1033</cp:revision>
  <dcterms:created xsi:type="dcterms:W3CDTF">2016-07-05T07:48:56Z</dcterms:created>
  <dcterms:modified xsi:type="dcterms:W3CDTF">2025-05-28T01:48:33Z</dcterms:modified>
</cp:coreProperties>
</file>